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92" r:id="rId7"/>
    <p:sldId id="262" r:id="rId8"/>
    <p:sldId id="263" r:id="rId9"/>
    <p:sldId id="264" r:id="rId10"/>
    <p:sldId id="267" r:id="rId11"/>
    <p:sldId id="268" r:id="rId12"/>
    <p:sldId id="269" r:id="rId13"/>
    <p:sldId id="272" r:id="rId14"/>
    <p:sldId id="293" r:id="rId15"/>
    <p:sldId id="273" r:id="rId16"/>
    <p:sldId id="289" r:id="rId17"/>
    <p:sldId id="290" r:id="rId18"/>
    <p:sldId id="276" r:id="rId19"/>
    <p:sldId id="277" r:id="rId20"/>
    <p:sldId id="291" r:id="rId21"/>
    <p:sldId id="278" r:id="rId22"/>
    <p:sldId id="281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yakuki!" initials="N" lastIdx="2" clrIdx="0">
    <p:extLst>
      <p:ext uri="{19B8F6BF-5375-455C-9EA6-DF929625EA0E}">
        <p15:presenceInfo xmlns:p15="http://schemas.microsoft.com/office/powerpoint/2012/main" userId="Nyakuki!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69" autoAdjust="0"/>
  </p:normalViewPr>
  <p:slideViewPr>
    <p:cSldViewPr snapToGrid="0">
      <p:cViewPr varScale="1">
        <p:scale>
          <a:sx n="73" d="100"/>
          <a:sy n="73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43ECC-D926-4910-966D-C0B942057378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0461A-352A-4AE3-8AFD-5D770344E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74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老师好，我们是第五组，小组成员有王若琪、杨丽芸、李林峰、焦年红，我们的项目是</a:t>
            </a:r>
            <a:r>
              <a:rPr lang="en-US" altLang="zh-CN" dirty="0" err="1"/>
              <a:t>CANTool</a:t>
            </a:r>
            <a:r>
              <a:rPr lang="en-US" altLang="zh-CN" dirty="0"/>
              <a:t> </a:t>
            </a:r>
            <a:r>
              <a:rPr lang="en-US" altLang="zh-CN" dirty="0" err="1"/>
              <a:t>WindowsApp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659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77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这是我们小组在</a:t>
            </a:r>
            <a:r>
              <a:rPr lang="en-US" altLang="zh-CN" dirty="0" err="1"/>
              <a:t>github</a:t>
            </a:r>
            <a:r>
              <a:rPr lang="zh-CN" altLang="en-US" dirty="0"/>
              <a:t>上上传的记录。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06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</a:t>
            </a:r>
            <a:r>
              <a:rPr lang="en-US" altLang="zh-CN" dirty="0" err="1"/>
              <a:t>github</a:t>
            </a:r>
            <a:r>
              <a:rPr lang="zh-CN" altLang="en-US" dirty="0"/>
              <a:t>上传的曲线，能够展示我们的开发过程。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49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429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0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637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64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这是我们开发过程中出现的失误，本来我们希望以</a:t>
            </a:r>
            <a:r>
              <a:rPr lang="en-US" altLang="zh-CN" dirty="0"/>
              <a:t>H5</a:t>
            </a:r>
            <a:r>
              <a:rPr lang="zh-CN" altLang="en-US" dirty="0"/>
              <a:t>开发前端，也做好了一些界面，但是因为对</a:t>
            </a:r>
            <a:r>
              <a:rPr lang="en-US" altLang="zh-CN" dirty="0"/>
              <a:t>H5</a:t>
            </a:r>
            <a:r>
              <a:rPr lang="zh-CN" altLang="en-US" dirty="0"/>
              <a:t>开发应用不够熟悉，在整合的时候前后端的数据交互有问题，时间也比较紧张，就放弃了这种开发方式，及时改变，用</a:t>
            </a:r>
            <a:r>
              <a:rPr lang="en-US" altLang="zh-CN" dirty="0"/>
              <a:t>JAVA</a:t>
            </a:r>
            <a:r>
              <a:rPr lang="zh-CN" altLang="en-US" dirty="0"/>
              <a:t>做的前端。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71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955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这是各个功能的一些运行截图。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5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/>
              <a:t>下面主要从六个方面汇报一下我们的项目成果。</a:t>
            </a: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77D618-0BFD-45BE-B133-5EC5D1FEDA32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897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这是接收和发送数据的结果展示。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51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74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在开发过程中，我们小组也存在着一些问题，比如我们有没有实现的功能，也出现过沟通上的失误，但是我们也学习到了很多知识，比如</a:t>
            </a:r>
            <a:r>
              <a:rPr lang="en-US" altLang="zh-CN" dirty="0" err="1"/>
              <a:t>github</a:t>
            </a:r>
            <a:r>
              <a:rPr lang="zh-CN" altLang="en-US" dirty="0"/>
              <a:t>的使用方法，项目的开发流程，以及熟练了编码的能力，提高了小组合作的能力。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43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谢谢老师。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14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80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ProblemStatement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文档，我们讨论归纳出了一些基本需求，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11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并得到了基本的功能分解图，根据分解的功能，我们进行了更深入的分析，并且有助于我们分配任务进行开发。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660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通过对功能的分析能够归纳出系统大致的流程图。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69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AC816-75CB-49A1-8079-98C5A7C6DF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935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在项目开发过程中，我们能够定期开小组会议，进行沟通交流，保证开发的一致。在第二次小组会议中，我们确定了开发方法和成员的分工。</a:t>
            </a: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B3462B-2F39-4B64-96BA-E29F3060596A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71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我们使用</a:t>
            </a:r>
            <a:r>
              <a:rPr lang="en-US" altLang="zh-CN" dirty="0"/>
              <a:t>JAVA</a:t>
            </a:r>
            <a:r>
              <a:rPr lang="zh-CN" altLang="en-US" dirty="0"/>
              <a:t>开发，成员的具体分工大致如图：</a:t>
            </a: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B3462B-2F39-4B64-96BA-E29F3060596A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34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B2335-AA6F-4481-B4FB-2E3499294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73AB85-6417-40EA-8D37-2082CE54E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E069E-BC4C-4DF6-850A-E2E51B03C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074E42-897C-49D2-9FFE-F87EE6BE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9C69E-2BC3-44F1-A6EE-4F73A3D2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3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5796C-27D3-4EB9-A25A-5723CD7E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50AA9E-5DF4-4E03-BE0F-1D282B996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947BA-E5D6-4A86-B112-31D47E75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2B2480-5CDB-4EC2-9975-E7BC533E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64419-1040-490C-A48C-4EDEFCA6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35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0AE885-95DB-47B6-8B24-D57BF9E80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0339A7-8705-4DA9-AB62-7068265B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1F7DD-D62A-454A-8CBF-B8ABCF45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7141FC-7B67-4D6F-A0C4-C0C19A9A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4F671-5E3C-47FD-9220-810F5F85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3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6478F-782B-4500-849C-4E3D704B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7DA8D0-8D31-491F-978B-2E8DA7AB6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504E71-3424-4FEB-9C1B-B74E95A4C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3908B4-017D-46E3-B9D6-D75527033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3B7718-EEEB-4B2B-8253-9C7F8090E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31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0B16A-F435-4A62-9F39-ED313F93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BC24A7-4FF5-49DD-95FB-C6E92B073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DF0DBF-FAC9-4DFF-B3DC-FCFE6BDBB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365FE4-D511-418D-9145-B783B28D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6509B-8368-4B06-9BFA-BB3B1883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84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C5607-BD30-4975-A287-D5632295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9DFAE-9A59-494E-AF3F-01AEBD95F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CEF6AA-77C3-457D-919B-25202251E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49680A-BA66-4D37-A068-B17D6CAB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710D0A-B59F-442D-AA65-D512E119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E43ABD-6F9C-4044-8E73-8E482F27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84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400DE-0412-402A-AD30-69F2831B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AE4A12-0CAA-4FB1-82AF-BF92D7874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AFD612-4BED-437C-933C-505591CD3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D5A11F-D979-4D8D-A7AB-0673A7CFB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BDA8DD-6087-4281-A697-213EE5A57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52F8A7-5FB6-4849-A55D-13AD8FFA7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365691-E841-4733-9186-E26FB64C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15F4E5-5399-4400-8683-A1AEFA91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34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1DD46-8557-454C-A2A3-0B11968E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D4397C-7329-4D36-96B7-054A2929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A20C0C-7461-4D7D-AE59-1CA4DCF05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FB3075-4F00-46A3-BB63-00760585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62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33C6A4-75A7-4578-8C43-777B32F9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5F6F3B-7F4A-4C14-AC52-7FF298815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CFC4CB-BFCC-42AE-BF0C-572C4B30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4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FA525-EC9D-42AF-BFC6-051D8D75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80D252-CA4F-4C1D-B3C7-3FD66C752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657E89-5DC3-486D-992C-82CAFEC05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0CE0C-B2E9-434E-839E-04305C7C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860939-96F3-484E-878D-C8AB8C12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ECD3BE-D585-4884-BFA3-361323B6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8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2DE07-A95F-438B-9A22-46B0C80F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99F8DE-D37F-417A-81B2-552F82EAA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BAF562-10F8-499A-82E4-3C4B68213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B25FDD-05BC-494B-9E44-90FBE667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750777-B8D7-4B85-A1C4-4E7624A54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CBD787-0BA0-43BD-B2EA-7216E0DB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5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9DCD39-390B-4A8B-ABBE-D6B1EB81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9EECA-F0C6-45D8-86C8-6EA41F996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3B6F6D-B35D-4E88-A5FE-8A91B4E01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860B0-0DED-4ED4-9494-1D11C23DCFC4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7F14B-5E10-4C60-BA32-041796ADB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B6CDF6-0AE0-42F9-859D-A5D2BF522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479F8-DC65-4263-A8E4-8121377239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0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849"/>
            <a:ext cx="12215195" cy="58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0" y="2060575"/>
            <a:ext cx="12215195" cy="278923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4340" name="文本框 20"/>
          <p:cNvSpPr txBox="1">
            <a:spLocks noChangeArrowheads="1"/>
          </p:cNvSpPr>
          <p:nvPr/>
        </p:nvSpPr>
        <p:spPr bwMode="auto">
          <a:xfrm>
            <a:off x="186612" y="2059499"/>
            <a:ext cx="11756572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 err="1"/>
              <a:t>CANTool</a:t>
            </a:r>
            <a:r>
              <a:rPr lang="en-US" altLang="zh-CN" b="1" dirty="0"/>
              <a:t> </a:t>
            </a:r>
            <a:r>
              <a:rPr lang="en-US" altLang="zh-CN" b="1" dirty="0" err="1"/>
              <a:t>WindowsApp</a:t>
            </a:r>
            <a:endParaRPr lang="en-US" altLang="zh-CN" b="1" dirty="0"/>
          </a:p>
          <a:p>
            <a:r>
              <a:rPr lang="zh-CN" altLang="en-US" b="1" dirty="0"/>
              <a:t>第五组</a:t>
            </a:r>
            <a:endParaRPr lang="en-US" altLang="zh-CN" b="1" dirty="0"/>
          </a:p>
        </p:txBody>
      </p:sp>
      <p:sp>
        <p:nvSpPr>
          <p:cNvPr id="24" name="文本框 21"/>
          <p:cNvSpPr txBox="1"/>
          <p:nvPr/>
        </p:nvSpPr>
        <p:spPr>
          <a:xfrm>
            <a:off x="8263393" y="3621760"/>
            <a:ext cx="230660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dirty="0"/>
              <a:t>2017218044 </a:t>
            </a:r>
            <a:r>
              <a:rPr lang="zh-CN" altLang="en-US" dirty="0"/>
              <a:t>王若琪</a:t>
            </a:r>
            <a:endParaRPr lang="en-US" altLang="zh-CN" dirty="0"/>
          </a:p>
          <a:p>
            <a:pPr algn="r">
              <a:defRPr/>
            </a:pPr>
            <a:r>
              <a:rPr lang="en-US" altLang="zh-CN" dirty="0"/>
              <a:t>2017218053 </a:t>
            </a:r>
            <a:r>
              <a:rPr lang="zh-CN" altLang="en-US" dirty="0"/>
              <a:t>杨丽芸</a:t>
            </a:r>
            <a:endParaRPr lang="en-US" altLang="zh-CN" dirty="0"/>
          </a:p>
          <a:p>
            <a:pPr algn="r">
              <a:defRPr/>
            </a:pPr>
            <a:r>
              <a:rPr lang="en-US" altLang="zh-CN" dirty="0"/>
              <a:t>2117218010 </a:t>
            </a:r>
            <a:r>
              <a:rPr lang="zh-CN" altLang="en-US" dirty="0"/>
              <a:t>李林峰</a:t>
            </a:r>
            <a:endParaRPr lang="en-US" altLang="zh-CN" dirty="0"/>
          </a:p>
          <a:p>
            <a:pPr algn="r">
              <a:defRPr/>
            </a:pPr>
            <a:r>
              <a:rPr lang="en-US" altLang="zh-CN" dirty="0"/>
              <a:t>2117216024 </a:t>
            </a:r>
            <a:r>
              <a:rPr lang="zh-CN" altLang="en-US" dirty="0"/>
              <a:t>焦年红</a:t>
            </a:r>
            <a:endParaRPr lang="en-US" altLang="zh-CN" dirty="0"/>
          </a:p>
          <a:p>
            <a:pPr>
              <a:defRPr/>
            </a:pP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                                  </a:t>
            </a:r>
          </a:p>
        </p:txBody>
      </p:sp>
      <p:grpSp>
        <p:nvGrpSpPr>
          <p:cNvPr id="14342" name="组合 24"/>
          <p:cNvGrpSpPr>
            <a:grpSpLocks/>
          </p:cNvGrpSpPr>
          <p:nvPr/>
        </p:nvGrpSpPr>
        <p:grpSpPr bwMode="auto">
          <a:xfrm>
            <a:off x="3661068" y="3480881"/>
            <a:ext cx="6854825" cy="46037"/>
            <a:chOff x="3428092" y="3658753"/>
            <a:chExt cx="5335815" cy="45719"/>
          </a:xfrm>
        </p:grpSpPr>
        <p:sp>
          <p:nvSpPr>
            <p:cNvPr id="26" name="矩形 25"/>
            <p:cNvSpPr/>
            <p:nvPr/>
          </p:nvSpPr>
          <p:spPr>
            <a:xfrm>
              <a:off x="3428092" y="3658753"/>
              <a:ext cx="970035" cy="45719"/>
            </a:xfrm>
            <a:prstGeom prst="rect">
              <a:avLst/>
            </a:prstGeom>
            <a:solidFill>
              <a:srgbClr val="029C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519227" y="3658753"/>
              <a:ext cx="970036" cy="45719"/>
            </a:xfrm>
            <a:prstGeom prst="rect">
              <a:avLst/>
            </a:prstGeom>
            <a:solidFill>
              <a:srgbClr val="473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611599" y="3658753"/>
              <a:ext cx="968800" cy="45719"/>
            </a:xfrm>
            <a:prstGeom prst="rect">
              <a:avLst/>
            </a:prstGeom>
            <a:solidFill>
              <a:srgbClr val="E18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702735" y="3658753"/>
              <a:ext cx="970035" cy="45719"/>
            </a:xfrm>
            <a:prstGeom prst="rect">
              <a:avLst/>
            </a:prstGeom>
            <a:solidFill>
              <a:srgbClr val="4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793871" y="3658753"/>
              <a:ext cx="970036" cy="45719"/>
            </a:xfrm>
            <a:prstGeom prst="rect">
              <a:avLst/>
            </a:prstGeom>
            <a:solidFill>
              <a:srgbClr val="EA4C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1FBE29F-F210-4C3B-B8FE-12895A450CEC}"/>
              </a:ext>
            </a:extLst>
          </p:cNvPr>
          <p:cNvSpPr txBox="1"/>
          <p:nvPr/>
        </p:nvSpPr>
        <p:spPr>
          <a:xfrm>
            <a:off x="6768064" y="3628064"/>
            <a:ext cx="188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小组成员：</a:t>
            </a:r>
          </a:p>
        </p:txBody>
      </p:sp>
    </p:spTree>
    <p:extLst>
      <p:ext uri="{BB962C8B-B14F-4D97-AF65-F5344CB8AC3E}">
        <p14:creationId xmlns:p14="http://schemas.microsoft.com/office/powerpoint/2010/main" val="191499455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流程图: 卡片 19"/>
          <p:cNvSpPr/>
          <p:nvPr/>
        </p:nvSpPr>
        <p:spPr>
          <a:xfrm flipH="1" flipV="1">
            <a:off x="5511800" y="2509838"/>
            <a:ext cx="5156200" cy="1890712"/>
          </a:xfrm>
          <a:prstGeom prst="flowChartPunchedCard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27652" name="文本框 20"/>
          <p:cNvSpPr txBox="1">
            <a:spLocks noChangeArrowheads="1"/>
          </p:cNvSpPr>
          <p:nvPr/>
        </p:nvSpPr>
        <p:spPr bwMode="auto">
          <a:xfrm>
            <a:off x="5743576" y="3059630"/>
            <a:ext cx="37643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截图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4846638" y="2500314"/>
            <a:ext cx="539750" cy="1889125"/>
          </a:xfrm>
          <a:custGeom>
            <a:avLst/>
            <a:gdLst/>
            <a:ahLst/>
            <a:cxnLst/>
            <a:rect l="l" t="t" r="r" b="b"/>
            <a:pathLst>
              <a:path w="720000" h="2520000">
                <a:moveTo>
                  <a:pt x="205714" y="109264"/>
                </a:moveTo>
                <a:cubicBezTo>
                  <a:pt x="152694" y="109264"/>
                  <a:pt x="102465" y="121356"/>
                  <a:pt x="55026" y="145541"/>
                </a:cubicBezTo>
                <a:lnTo>
                  <a:pt x="55026" y="432965"/>
                </a:lnTo>
                <a:cubicBezTo>
                  <a:pt x="87582" y="420873"/>
                  <a:pt x="114092" y="414827"/>
                  <a:pt x="134556" y="414827"/>
                </a:cubicBezTo>
                <a:cubicBezTo>
                  <a:pt x="181995" y="414827"/>
                  <a:pt x="222457" y="437849"/>
                  <a:pt x="255944" y="483892"/>
                </a:cubicBezTo>
                <a:cubicBezTo>
                  <a:pt x="289430" y="529936"/>
                  <a:pt x="306173" y="614815"/>
                  <a:pt x="306173" y="738528"/>
                </a:cubicBezTo>
                <a:cubicBezTo>
                  <a:pt x="306173" y="818523"/>
                  <a:pt x="295011" y="892007"/>
                  <a:pt x="272687" y="958980"/>
                </a:cubicBezTo>
                <a:cubicBezTo>
                  <a:pt x="250363" y="1025952"/>
                  <a:pt x="221295" y="1072228"/>
                  <a:pt x="185483" y="1097808"/>
                </a:cubicBezTo>
                <a:cubicBezTo>
                  <a:pt x="149671" y="1123388"/>
                  <a:pt x="106185" y="1135713"/>
                  <a:pt x="55026" y="1134783"/>
                </a:cubicBezTo>
                <a:lnTo>
                  <a:pt x="55026" y="1387326"/>
                </a:lnTo>
                <a:cubicBezTo>
                  <a:pt x="134091" y="1391976"/>
                  <a:pt x="197110" y="1423370"/>
                  <a:pt x="244084" y="1481506"/>
                </a:cubicBezTo>
                <a:cubicBezTo>
                  <a:pt x="291058" y="1539642"/>
                  <a:pt x="314545" y="1629636"/>
                  <a:pt x="314545" y="1751489"/>
                </a:cubicBezTo>
                <a:cubicBezTo>
                  <a:pt x="314545" y="1859390"/>
                  <a:pt x="291988" y="1941943"/>
                  <a:pt x="246874" y="1999148"/>
                </a:cubicBezTo>
                <a:cubicBezTo>
                  <a:pt x="201761" y="2056354"/>
                  <a:pt x="137811" y="2090538"/>
                  <a:pt x="55026" y="2101700"/>
                </a:cubicBezTo>
                <a:lnTo>
                  <a:pt x="55026" y="2419820"/>
                </a:lnTo>
                <a:cubicBezTo>
                  <a:pt x="178739" y="2406798"/>
                  <a:pt x="275477" y="2380753"/>
                  <a:pt x="345241" y="2341686"/>
                </a:cubicBezTo>
                <a:cubicBezTo>
                  <a:pt x="441049" y="2288666"/>
                  <a:pt x="513602" y="2212159"/>
                  <a:pt x="562902" y="2112165"/>
                </a:cubicBezTo>
                <a:cubicBezTo>
                  <a:pt x="612201" y="2012171"/>
                  <a:pt x="636851" y="1892876"/>
                  <a:pt x="636851" y="1754280"/>
                </a:cubicBezTo>
                <a:cubicBezTo>
                  <a:pt x="636851" y="1624985"/>
                  <a:pt x="613596" y="1513829"/>
                  <a:pt x="567087" y="1420812"/>
                </a:cubicBezTo>
                <a:cubicBezTo>
                  <a:pt x="531741" y="1350118"/>
                  <a:pt x="478721" y="1287332"/>
                  <a:pt x="408027" y="1232451"/>
                </a:cubicBezTo>
                <a:cubicBezTo>
                  <a:pt x="549414" y="1131062"/>
                  <a:pt x="620107" y="956654"/>
                  <a:pt x="620107" y="709227"/>
                </a:cubicBezTo>
                <a:cubicBezTo>
                  <a:pt x="620107" y="513890"/>
                  <a:pt x="578017" y="365062"/>
                  <a:pt x="493836" y="262743"/>
                </a:cubicBezTo>
                <a:cubicBezTo>
                  <a:pt x="409655" y="160424"/>
                  <a:pt x="313615" y="109264"/>
                  <a:pt x="205714" y="109264"/>
                </a:cubicBezTo>
                <a:close/>
                <a:moveTo>
                  <a:pt x="0" y="0"/>
                </a:moveTo>
                <a:lnTo>
                  <a:pt x="720000" y="0"/>
                </a:lnTo>
                <a:lnTo>
                  <a:pt x="7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27654" name="文本框 13"/>
          <p:cNvSpPr txBox="1">
            <a:spLocks noChangeArrowheads="1"/>
          </p:cNvSpPr>
          <p:nvPr/>
        </p:nvSpPr>
        <p:spPr bwMode="auto">
          <a:xfrm>
            <a:off x="1724026" y="2287589"/>
            <a:ext cx="30428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</a:t>
            </a:r>
            <a:endParaRPr lang="zh-CN" altLang="en-US" sz="720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7655" name="文本框 14"/>
          <p:cNvSpPr txBox="1">
            <a:spLocks noChangeArrowheads="1"/>
          </p:cNvSpPr>
          <p:nvPr/>
        </p:nvSpPr>
        <p:spPr bwMode="auto">
          <a:xfrm>
            <a:off x="1724026" y="3641726"/>
            <a:ext cx="302679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80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THREE</a:t>
            </a:r>
            <a:endParaRPr lang="zh-CN" altLang="en-US" sz="580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185745"/>
      </p:ext>
    </p:extLst>
  </p:cSld>
  <p:clrMapOvr>
    <a:masterClrMapping/>
  </p:clrMapOvr>
  <p:transition spd="slow"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17"/>
          <p:cNvGrpSpPr>
            <a:grpSpLocks/>
          </p:cNvGrpSpPr>
          <p:nvPr/>
        </p:nvGrpSpPr>
        <p:grpSpPr bwMode="auto">
          <a:xfrm>
            <a:off x="1612901" y="0"/>
            <a:ext cx="5954225" cy="692150"/>
            <a:chOff x="88900" y="0"/>
            <a:chExt cx="5311069" cy="692696"/>
          </a:xfrm>
          <a:solidFill>
            <a:srgbClr val="002060"/>
          </a:solidFill>
        </p:grpSpPr>
        <p:sp>
          <p:nvSpPr>
            <p:cNvPr id="26" name="矩形 25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0833" y="115979"/>
              <a:ext cx="5149136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en-US" altLang="zh-CN" sz="2400" dirty="0">
                  <a:solidFill>
                    <a:srgbClr val="002060"/>
                  </a:solidFill>
                </a:rPr>
                <a:t>GITHUB</a:t>
              </a:r>
              <a:endParaRPr lang="zh-CN" altLang="en-US" sz="24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0B741E0-6040-4749-96BE-9B6A1E9E6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99" y="692150"/>
            <a:ext cx="7712108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2072"/>
      </p:ext>
    </p:extLst>
  </p:cSld>
  <p:clrMapOvr>
    <a:masterClrMapping/>
  </p:clrMapOvr>
  <p:transition spd="slow" advClick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17"/>
          <p:cNvGrpSpPr>
            <a:grpSpLocks/>
          </p:cNvGrpSpPr>
          <p:nvPr/>
        </p:nvGrpSpPr>
        <p:grpSpPr bwMode="auto">
          <a:xfrm>
            <a:off x="1612902" y="0"/>
            <a:ext cx="5002502" cy="692150"/>
            <a:chOff x="88900" y="0"/>
            <a:chExt cx="5311069" cy="692696"/>
          </a:xfrm>
          <a:solidFill>
            <a:srgbClr val="002060"/>
          </a:solidFill>
        </p:grpSpPr>
        <p:sp>
          <p:nvSpPr>
            <p:cNvPr id="26" name="矩形 25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0833" y="115979"/>
              <a:ext cx="5149136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solidFill>
                    <a:srgbClr val="002060"/>
                  </a:solidFill>
                </a:rPr>
                <a:t>GTIHUB</a:t>
              </a:r>
              <a:endParaRPr lang="zh-CN" altLang="en-US" sz="24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33C4B4A-1D19-4B5F-AE61-1D9D7015E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52" y="583483"/>
            <a:ext cx="6663557" cy="62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0877"/>
      </p:ext>
    </p:extLst>
  </p:cSld>
  <p:clrMapOvr>
    <a:masterClrMapping/>
  </p:clrMapOvr>
  <p:transition spd="slow" advClick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卡片 21"/>
          <p:cNvSpPr/>
          <p:nvPr/>
        </p:nvSpPr>
        <p:spPr>
          <a:xfrm flipH="1" flipV="1">
            <a:off x="5511800" y="2509838"/>
            <a:ext cx="5156200" cy="1890712"/>
          </a:xfrm>
          <a:prstGeom prst="flowChartPunchedCard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11" name="任意多边形 10"/>
          <p:cNvSpPr/>
          <p:nvPr/>
        </p:nvSpPr>
        <p:spPr>
          <a:xfrm>
            <a:off x="4856163" y="2500314"/>
            <a:ext cx="539750" cy="1889125"/>
          </a:xfrm>
          <a:custGeom>
            <a:avLst/>
            <a:gdLst/>
            <a:ahLst/>
            <a:cxnLst/>
            <a:rect l="l" t="t" r="r" b="b"/>
            <a:pathLst>
              <a:path w="720000" h="2520000">
                <a:moveTo>
                  <a:pt x="0" y="1693761"/>
                </a:moveTo>
                <a:lnTo>
                  <a:pt x="459619" y="1693761"/>
                </a:lnTo>
                <a:lnTo>
                  <a:pt x="459619" y="2383021"/>
                </a:lnTo>
                <a:lnTo>
                  <a:pt x="720000" y="2383021"/>
                </a:lnTo>
                <a:lnTo>
                  <a:pt x="720000" y="2520000"/>
                </a:lnTo>
                <a:lnTo>
                  <a:pt x="0" y="2520000"/>
                </a:lnTo>
                <a:close/>
                <a:moveTo>
                  <a:pt x="459619" y="930138"/>
                </a:moveTo>
                <a:lnTo>
                  <a:pt x="459619" y="1409127"/>
                </a:lnTo>
                <a:lnTo>
                  <a:pt x="264348" y="1409127"/>
                </a:lnTo>
                <a:close/>
                <a:moveTo>
                  <a:pt x="0" y="0"/>
                </a:moveTo>
                <a:lnTo>
                  <a:pt x="720000" y="0"/>
                </a:lnTo>
                <a:lnTo>
                  <a:pt x="720000" y="90603"/>
                </a:lnTo>
                <a:lnTo>
                  <a:pt x="553102" y="90603"/>
                </a:lnTo>
                <a:lnTo>
                  <a:pt x="0" y="1468692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32773" name="文本框 12"/>
          <p:cNvSpPr txBox="1">
            <a:spLocks noChangeArrowheads="1"/>
          </p:cNvSpPr>
          <p:nvPr/>
        </p:nvSpPr>
        <p:spPr bwMode="auto">
          <a:xfrm>
            <a:off x="5743576" y="3050303"/>
            <a:ext cx="4062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ea typeface="张海山锐线体简" pitchFamily="2" charset="-122"/>
              </a:rPr>
              <a:t>关键代码截图</a:t>
            </a:r>
            <a:endParaRPr lang="zh-CN" altLang="zh-CN" sz="2400" dirty="0">
              <a:solidFill>
                <a:schemeClr val="bg1"/>
              </a:solidFill>
              <a:ea typeface="张海山锐线体简" pitchFamily="2" charset="-122"/>
            </a:endParaRPr>
          </a:p>
        </p:txBody>
      </p:sp>
      <p:sp>
        <p:nvSpPr>
          <p:cNvPr id="32774" name="文本框 14"/>
          <p:cNvSpPr txBox="1">
            <a:spLocks noChangeArrowheads="1"/>
          </p:cNvSpPr>
          <p:nvPr/>
        </p:nvSpPr>
        <p:spPr bwMode="auto">
          <a:xfrm>
            <a:off x="1724026" y="2287589"/>
            <a:ext cx="30428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</a:t>
            </a:r>
            <a:endParaRPr lang="zh-CN" altLang="en-US" sz="720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2775" name="文本框 15"/>
          <p:cNvSpPr txBox="1">
            <a:spLocks noChangeArrowheads="1"/>
          </p:cNvSpPr>
          <p:nvPr/>
        </p:nvSpPr>
        <p:spPr bwMode="auto">
          <a:xfrm>
            <a:off x="1724025" y="3540125"/>
            <a:ext cx="292099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FOUR</a:t>
            </a:r>
            <a:endParaRPr lang="zh-CN" altLang="en-US" sz="660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512192"/>
      </p:ext>
    </p:extLst>
  </p:cSld>
  <p:clrMapOvr>
    <a:masterClrMapping/>
  </p:clrMapOvr>
  <p:transition spd="slow" advClick="0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17"/>
          <p:cNvGrpSpPr>
            <a:grpSpLocks/>
          </p:cNvGrpSpPr>
          <p:nvPr/>
        </p:nvGrpSpPr>
        <p:grpSpPr bwMode="auto">
          <a:xfrm>
            <a:off x="1612902" y="0"/>
            <a:ext cx="5002502" cy="692150"/>
            <a:chOff x="88900" y="0"/>
            <a:chExt cx="5311069" cy="692696"/>
          </a:xfrm>
          <a:solidFill>
            <a:srgbClr val="002060"/>
          </a:solidFill>
        </p:grpSpPr>
        <p:sp>
          <p:nvSpPr>
            <p:cNvPr id="26" name="矩形 25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0833" y="115979"/>
              <a:ext cx="5149136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2060"/>
                  </a:solidFill>
                </a:rPr>
                <a:t>项目结构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B0EB977-F158-42BF-A94B-032C5125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37" y="0"/>
            <a:ext cx="2567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78908"/>
      </p:ext>
    </p:extLst>
  </p:cSld>
  <p:clrMapOvr>
    <a:masterClrMapping/>
  </p:clrMapOvr>
  <p:transition spd="slow"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17"/>
          <p:cNvGrpSpPr>
            <a:grpSpLocks/>
          </p:cNvGrpSpPr>
          <p:nvPr/>
        </p:nvGrpSpPr>
        <p:grpSpPr bwMode="auto">
          <a:xfrm>
            <a:off x="1612902" y="0"/>
            <a:ext cx="5002502" cy="692150"/>
            <a:chOff x="88900" y="0"/>
            <a:chExt cx="5311069" cy="692696"/>
          </a:xfrm>
          <a:solidFill>
            <a:srgbClr val="002060"/>
          </a:solidFill>
        </p:grpSpPr>
        <p:sp>
          <p:nvSpPr>
            <p:cNvPr id="26" name="矩形 25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0833" y="115979"/>
              <a:ext cx="5149136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2060"/>
                  </a:solidFill>
                </a:rPr>
                <a:t>关键代码截图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E02E497-6F3F-4156-A469-1B3B60FE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17" y="1021403"/>
            <a:ext cx="5139201" cy="24670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DE9D7E-5F6C-4AE9-BDFB-098200C4BF73}"/>
              </a:ext>
            </a:extLst>
          </p:cNvPr>
          <p:cNvSpPr txBox="1"/>
          <p:nvPr/>
        </p:nvSpPr>
        <p:spPr>
          <a:xfrm>
            <a:off x="402630" y="3574644"/>
            <a:ext cx="227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搜索串口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72D6FC-B8FF-4A16-8C23-E847CA12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06" y="984304"/>
            <a:ext cx="5208766" cy="25041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98319B-98B6-47C1-BE5A-78B0F1FD1CED}"/>
              </a:ext>
            </a:extLst>
          </p:cNvPr>
          <p:cNvSpPr txBox="1"/>
          <p:nvPr/>
        </p:nvSpPr>
        <p:spPr>
          <a:xfrm>
            <a:off x="6206801" y="3574644"/>
            <a:ext cx="227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从串口读数据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860560-6598-433E-B19B-3D090FF8B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234" y="4030200"/>
            <a:ext cx="4975443" cy="237305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152E3CB-7112-4B4F-9A48-AEFA80297CD1}"/>
              </a:ext>
            </a:extLst>
          </p:cNvPr>
          <p:cNvSpPr txBox="1"/>
          <p:nvPr/>
        </p:nvSpPr>
        <p:spPr>
          <a:xfrm>
            <a:off x="3398479" y="6427146"/>
            <a:ext cx="227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向串口传输数据</a:t>
            </a:r>
          </a:p>
        </p:txBody>
      </p:sp>
    </p:spTree>
    <p:extLst>
      <p:ext uri="{BB962C8B-B14F-4D97-AF65-F5344CB8AC3E}">
        <p14:creationId xmlns:p14="http://schemas.microsoft.com/office/powerpoint/2010/main" val="3993772666"/>
      </p:ext>
    </p:extLst>
  </p:cSld>
  <p:clrMapOvr>
    <a:masterClrMapping/>
  </p:clrMapOvr>
  <p:transition spd="slow" advClick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17"/>
          <p:cNvGrpSpPr>
            <a:grpSpLocks/>
          </p:cNvGrpSpPr>
          <p:nvPr/>
        </p:nvGrpSpPr>
        <p:grpSpPr bwMode="auto">
          <a:xfrm>
            <a:off x="1612902" y="0"/>
            <a:ext cx="5002502" cy="692150"/>
            <a:chOff x="88900" y="0"/>
            <a:chExt cx="5311069" cy="692696"/>
          </a:xfrm>
          <a:solidFill>
            <a:srgbClr val="002060"/>
          </a:solidFill>
        </p:grpSpPr>
        <p:sp>
          <p:nvSpPr>
            <p:cNvPr id="26" name="矩形 25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0833" y="115979"/>
              <a:ext cx="5149136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2060"/>
                  </a:solidFill>
                </a:rPr>
                <a:t>关键代码截图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7DE9D7E-5F6C-4AE9-BDFB-098200C4BF73}"/>
              </a:ext>
            </a:extLst>
          </p:cNvPr>
          <p:cNvSpPr txBox="1"/>
          <p:nvPr/>
        </p:nvSpPr>
        <p:spPr>
          <a:xfrm>
            <a:off x="402630" y="3574644"/>
            <a:ext cx="227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解析数据库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98319B-98B6-47C1-BE5A-78B0F1FD1CED}"/>
              </a:ext>
            </a:extLst>
          </p:cNvPr>
          <p:cNvSpPr txBox="1"/>
          <p:nvPr/>
        </p:nvSpPr>
        <p:spPr>
          <a:xfrm>
            <a:off x="6615404" y="3504380"/>
            <a:ext cx="227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计算物理值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52E3CB-7112-4B4F-9A48-AEFA80297CD1}"/>
              </a:ext>
            </a:extLst>
          </p:cNvPr>
          <p:cNvSpPr txBox="1"/>
          <p:nvPr/>
        </p:nvSpPr>
        <p:spPr>
          <a:xfrm>
            <a:off x="3690309" y="5346833"/>
            <a:ext cx="227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转为</a:t>
            </a:r>
            <a:r>
              <a:rPr lang="en-US" altLang="zh-CN" dirty="0"/>
              <a:t>JSON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3725EC-E0A3-4CAE-B473-9CD98E6A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79" y="716039"/>
            <a:ext cx="4100969" cy="20554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1A2352-AA48-4B3D-815F-62C75BC16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79" y="2819977"/>
            <a:ext cx="4668445" cy="7780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B4BB97-55D5-4002-A5CB-F2680D9F6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404" y="577553"/>
            <a:ext cx="4194527" cy="2770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0C5A3F-7AE5-45C0-9CA9-889873E32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597" y="4278401"/>
            <a:ext cx="3254022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26611"/>
      </p:ext>
    </p:extLst>
  </p:cSld>
  <p:clrMapOvr>
    <a:masterClrMapping/>
  </p:clrMapOvr>
  <p:transition spd="slow" advClick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17"/>
          <p:cNvGrpSpPr>
            <a:grpSpLocks/>
          </p:cNvGrpSpPr>
          <p:nvPr/>
        </p:nvGrpSpPr>
        <p:grpSpPr bwMode="auto">
          <a:xfrm>
            <a:off x="1612902" y="0"/>
            <a:ext cx="5002502" cy="692150"/>
            <a:chOff x="88900" y="0"/>
            <a:chExt cx="5311069" cy="692696"/>
          </a:xfrm>
          <a:solidFill>
            <a:srgbClr val="002060"/>
          </a:solidFill>
        </p:grpSpPr>
        <p:sp>
          <p:nvSpPr>
            <p:cNvPr id="26" name="矩形 25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0833" y="115979"/>
              <a:ext cx="5149136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2060"/>
                  </a:solidFill>
                </a:rPr>
                <a:t>失误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410CE01-8B09-428B-860D-AFCA32B0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59" y="1196503"/>
            <a:ext cx="6146345" cy="29688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C98EC6-5CCE-422E-B188-54A6B14B8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04" y="2195427"/>
            <a:ext cx="5928946" cy="26962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3B73B5-78B4-4F92-9B48-B40C7D079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353" y="3835110"/>
            <a:ext cx="4466794" cy="23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22915"/>
      </p:ext>
    </p:extLst>
  </p:cSld>
  <p:clrMapOvr>
    <a:masterClrMapping/>
  </p:clrMapOvr>
  <p:transition spd="slow" advClick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卡片 21"/>
          <p:cNvSpPr/>
          <p:nvPr/>
        </p:nvSpPr>
        <p:spPr>
          <a:xfrm flipH="1" flipV="1">
            <a:off x="5511800" y="2509838"/>
            <a:ext cx="5156200" cy="1890712"/>
          </a:xfrm>
          <a:prstGeom prst="flowChartPunchedCard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32773" name="文本框 12"/>
          <p:cNvSpPr txBox="1">
            <a:spLocks noChangeArrowheads="1"/>
          </p:cNvSpPr>
          <p:nvPr/>
        </p:nvSpPr>
        <p:spPr bwMode="auto">
          <a:xfrm>
            <a:off x="5743576" y="3050301"/>
            <a:ext cx="37269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ea typeface="张海山锐线体简" pitchFamily="2" charset="-122"/>
              </a:rPr>
              <a:t>开发成果</a:t>
            </a:r>
            <a:endParaRPr lang="zh-CN" altLang="zh-CN" sz="2400" dirty="0">
              <a:solidFill>
                <a:schemeClr val="bg1"/>
              </a:solidFill>
              <a:ea typeface="张海山锐线体简" pitchFamily="2" charset="-122"/>
            </a:endParaRPr>
          </a:p>
        </p:txBody>
      </p:sp>
      <p:sp>
        <p:nvSpPr>
          <p:cNvPr id="32774" name="文本框 14"/>
          <p:cNvSpPr txBox="1">
            <a:spLocks noChangeArrowheads="1"/>
          </p:cNvSpPr>
          <p:nvPr/>
        </p:nvSpPr>
        <p:spPr bwMode="auto">
          <a:xfrm>
            <a:off x="1724026" y="2287589"/>
            <a:ext cx="30428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 dirty="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</a:t>
            </a:r>
            <a:endParaRPr lang="zh-CN" altLang="en-US" sz="7200" dirty="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2775" name="文本框 15"/>
          <p:cNvSpPr txBox="1">
            <a:spLocks noChangeArrowheads="1"/>
          </p:cNvSpPr>
          <p:nvPr/>
        </p:nvSpPr>
        <p:spPr bwMode="auto">
          <a:xfrm>
            <a:off x="1724025" y="3540125"/>
            <a:ext cx="23711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 dirty="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FIVE</a:t>
            </a:r>
            <a:endParaRPr lang="zh-CN" altLang="en-US" sz="7200" dirty="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6847" y="2509838"/>
            <a:ext cx="631871" cy="1890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/>
              <a:t>5</a:t>
            </a:r>
            <a:endParaRPr lang="zh-CN" alt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1461711021"/>
      </p:ext>
    </p:extLst>
  </p:cSld>
  <p:clrMapOvr>
    <a:masterClrMapping/>
  </p:clrMapOvr>
  <p:transition spd="slow" advClick="0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612902" y="0"/>
            <a:ext cx="85235" cy="692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 bwMode="auto">
          <a:xfrm>
            <a:off x="1765427" y="115888"/>
            <a:ext cx="41315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2060"/>
                </a:solidFill>
              </a:rPr>
              <a:t>运行截图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93F2310-5194-4D2D-8714-BE7310E9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1" y="877155"/>
            <a:ext cx="6156936" cy="43292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906C9D8-2804-4BCB-99FD-BB7C95851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16" y="1440240"/>
            <a:ext cx="6372230" cy="4458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856F29-0770-4B92-A43B-CFD149DF4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42" y="2116990"/>
            <a:ext cx="5828995" cy="40986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F0B3DA-2EFA-48FC-809B-A2BCCE1A6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51" y="2682291"/>
            <a:ext cx="5536989" cy="38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3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7440613" y="2105425"/>
            <a:ext cx="500062" cy="500062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FFFFFF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443789" y="2830913"/>
            <a:ext cx="498475" cy="500063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FFFFFF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440614" y="3577038"/>
            <a:ext cx="498475" cy="500063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FFFFFF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440614" y="4275538"/>
            <a:ext cx="498475" cy="500063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FFFFFF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15368" name="文本框 12"/>
          <p:cNvSpPr txBox="1">
            <a:spLocks noChangeArrowheads="1"/>
          </p:cNvSpPr>
          <p:nvPr/>
        </p:nvSpPr>
        <p:spPr bwMode="auto">
          <a:xfrm>
            <a:off x="8026527" y="3619900"/>
            <a:ext cx="25182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关键代码截图</a:t>
            </a:r>
            <a:endParaRPr lang="en-US" altLang="en-US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69" name="文本框 13"/>
          <p:cNvSpPr txBox="1">
            <a:spLocks noChangeArrowheads="1"/>
          </p:cNvSpPr>
          <p:nvPr/>
        </p:nvSpPr>
        <p:spPr bwMode="auto">
          <a:xfrm>
            <a:off x="7896225" y="2867427"/>
            <a:ext cx="274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截图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70" name="文本框 14"/>
          <p:cNvSpPr txBox="1">
            <a:spLocks noChangeArrowheads="1"/>
          </p:cNvSpPr>
          <p:nvPr/>
        </p:nvSpPr>
        <p:spPr bwMode="auto">
          <a:xfrm>
            <a:off x="8058278" y="4380736"/>
            <a:ext cx="24865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开发成果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71" name="文本框 1"/>
          <p:cNvSpPr txBox="1">
            <a:spLocks noChangeArrowheads="1"/>
          </p:cNvSpPr>
          <p:nvPr/>
        </p:nvSpPr>
        <p:spPr bwMode="auto">
          <a:xfrm>
            <a:off x="7440614" y="2092725"/>
            <a:ext cx="6367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02</a:t>
            </a:r>
            <a:endParaRPr lang="zh-CN" altLang="en-US" sz="3000" dirty="0">
              <a:solidFill>
                <a:schemeClr val="bg1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15372" name="文本框 46"/>
          <p:cNvSpPr txBox="1">
            <a:spLocks noChangeArrowheads="1"/>
          </p:cNvSpPr>
          <p:nvPr/>
        </p:nvSpPr>
        <p:spPr bwMode="auto">
          <a:xfrm>
            <a:off x="7421564" y="2822975"/>
            <a:ext cx="6367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03</a:t>
            </a:r>
            <a:endParaRPr lang="zh-CN" altLang="en-US" sz="3000" dirty="0">
              <a:solidFill>
                <a:schemeClr val="bg1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15373" name="文本框 47"/>
          <p:cNvSpPr txBox="1">
            <a:spLocks noChangeArrowheads="1"/>
          </p:cNvSpPr>
          <p:nvPr/>
        </p:nvSpPr>
        <p:spPr bwMode="auto">
          <a:xfrm>
            <a:off x="7389814" y="3521475"/>
            <a:ext cx="6367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04</a:t>
            </a:r>
            <a:endParaRPr lang="zh-CN" altLang="en-US" sz="3000" dirty="0">
              <a:solidFill>
                <a:schemeClr val="bg1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15374" name="文本框 48"/>
          <p:cNvSpPr txBox="1">
            <a:spLocks noChangeArrowheads="1"/>
          </p:cNvSpPr>
          <p:nvPr/>
        </p:nvSpPr>
        <p:spPr bwMode="auto">
          <a:xfrm>
            <a:off x="7392989" y="4243787"/>
            <a:ext cx="6367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05</a:t>
            </a:r>
            <a:endParaRPr lang="zh-CN" altLang="en-US" sz="3000" dirty="0">
              <a:solidFill>
                <a:schemeClr val="bg1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24000" y="1931946"/>
            <a:ext cx="4572000" cy="2657475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15376" name="文本框 32"/>
          <p:cNvSpPr txBox="1">
            <a:spLocks noChangeArrowheads="1"/>
          </p:cNvSpPr>
          <p:nvPr/>
        </p:nvSpPr>
        <p:spPr bwMode="auto">
          <a:xfrm>
            <a:off x="1524000" y="2843171"/>
            <a:ext cx="4572000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AR BERKLEY" charset="0"/>
                <a:ea typeface="张海山锐线体简" pitchFamily="2" charset="-122"/>
              </a:rPr>
              <a:t>CONTENTS</a:t>
            </a:r>
            <a:endParaRPr lang="zh-CN" altLang="en-US" sz="3600">
              <a:solidFill>
                <a:schemeClr val="bg1"/>
              </a:solidFill>
              <a:latin typeface="AR BERKLEY" charset="0"/>
              <a:ea typeface="张海山锐线体简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6821488" y="2059829"/>
            <a:ext cx="0" cy="2617787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7438201" y="4915260"/>
            <a:ext cx="498475" cy="500063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FFFFFF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19" name="文本框 48"/>
          <p:cNvSpPr txBox="1">
            <a:spLocks noChangeArrowheads="1"/>
          </p:cNvSpPr>
          <p:nvPr/>
        </p:nvSpPr>
        <p:spPr bwMode="auto">
          <a:xfrm>
            <a:off x="7402340" y="4929783"/>
            <a:ext cx="6367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06</a:t>
            </a:r>
            <a:endParaRPr lang="zh-CN" altLang="en-US" sz="3000" dirty="0">
              <a:solidFill>
                <a:schemeClr val="bg1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23" name="文本框 14"/>
          <p:cNvSpPr txBox="1">
            <a:spLocks noChangeArrowheads="1"/>
          </p:cNvSpPr>
          <p:nvPr/>
        </p:nvSpPr>
        <p:spPr bwMode="auto">
          <a:xfrm>
            <a:off x="7935213" y="4961088"/>
            <a:ext cx="27320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421564" y="1383133"/>
            <a:ext cx="500062" cy="500062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FFFFFF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7816852" y="1394245"/>
            <a:ext cx="2803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en-US" altLang="zh-CN" sz="20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1"/>
          <p:cNvSpPr txBox="1">
            <a:spLocks noChangeArrowheads="1"/>
          </p:cNvSpPr>
          <p:nvPr/>
        </p:nvSpPr>
        <p:spPr bwMode="auto">
          <a:xfrm>
            <a:off x="7421565" y="1370433"/>
            <a:ext cx="6367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01</a:t>
            </a:r>
            <a:endParaRPr lang="zh-CN" altLang="en-US" sz="3000" dirty="0">
              <a:solidFill>
                <a:schemeClr val="bg1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893DF3-4AA8-40F0-9BC6-35FCAFEF6DD1}"/>
              </a:ext>
            </a:extLst>
          </p:cNvPr>
          <p:cNvSpPr txBox="1"/>
          <p:nvPr/>
        </p:nvSpPr>
        <p:spPr>
          <a:xfrm>
            <a:off x="8077327" y="2188723"/>
            <a:ext cx="229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开发过程</a:t>
            </a:r>
          </a:p>
        </p:txBody>
      </p:sp>
    </p:spTree>
    <p:extLst>
      <p:ext uri="{BB962C8B-B14F-4D97-AF65-F5344CB8AC3E}">
        <p14:creationId xmlns:p14="http://schemas.microsoft.com/office/powerpoint/2010/main" val="397869608"/>
      </p:ext>
    </p:extLst>
  </p:cSld>
  <p:clrMapOvr>
    <a:masterClrMapping/>
  </p:clrMapOvr>
  <p:transition spd="slow" advClick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612902" y="0"/>
            <a:ext cx="85235" cy="692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 bwMode="auto">
          <a:xfrm>
            <a:off x="1765427" y="115888"/>
            <a:ext cx="41315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2060"/>
                </a:solidFill>
              </a:rPr>
              <a:t>运行截图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E5B824-45F9-4531-8C86-80233E1A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85" y="907231"/>
            <a:ext cx="5596606" cy="3920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2C2EB9-8DF9-4A5D-A0AE-F64B2BE70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98" y="2752825"/>
            <a:ext cx="9087002" cy="37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0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卡片 21"/>
          <p:cNvSpPr/>
          <p:nvPr/>
        </p:nvSpPr>
        <p:spPr>
          <a:xfrm flipH="1" flipV="1">
            <a:off x="5511800" y="2509838"/>
            <a:ext cx="5156200" cy="1890712"/>
          </a:xfrm>
          <a:prstGeom prst="flowChartPunchedCard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32773" name="文本框 12"/>
          <p:cNvSpPr txBox="1">
            <a:spLocks noChangeArrowheads="1"/>
          </p:cNvSpPr>
          <p:nvPr/>
        </p:nvSpPr>
        <p:spPr bwMode="auto">
          <a:xfrm>
            <a:off x="5743576" y="3236913"/>
            <a:ext cx="2653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ea typeface="张海山锐线体简" pitchFamily="2" charset="-122"/>
              </a:rPr>
              <a:t>总结</a:t>
            </a:r>
            <a:endParaRPr lang="zh-CN" altLang="zh-CN" sz="2400" dirty="0">
              <a:solidFill>
                <a:schemeClr val="bg1"/>
              </a:solidFill>
              <a:ea typeface="张海山锐线体简" pitchFamily="2" charset="-122"/>
            </a:endParaRPr>
          </a:p>
        </p:txBody>
      </p:sp>
      <p:sp>
        <p:nvSpPr>
          <p:cNvPr id="32774" name="文本框 14"/>
          <p:cNvSpPr txBox="1">
            <a:spLocks noChangeArrowheads="1"/>
          </p:cNvSpPr>
          <p:nvPr/>
        </p:nvSpPr>
        <p:spPr bwMode="auto">
          <a:xfrm>
            <a:off x="1724026" y="2287589"/>
            <a:ext cx="30428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 dirty="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</a:t>
            </a:r>
            <a:endParaRPr lang="zh-CN" altLang="en-US" sz="7200" dirty="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2775" name="文本框 15"/>
          <p:cNvSpPr txBox="1">
            <a:spLocks noChangeArrowheads="1"/>
          </p:cNvSpPr>
          <p:nvPr/>
        </p:nvSpPr>
        <p:spPr bwMode="auto">
          <a:xfrm>
            <a:off x="1724025" y="3540125"/>
            <a:ext cx="17283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 dirty="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SIX</a:t>
            </a:r>
            <a:endParaRPr lang="zh-CN" altLang="en-US" sz="7200" dirty="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6847" y="2509838"/>
            <a:ext cx="631871" cy="1890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00" b="1" dirty="0"/>
              <a:t>6</a:t>
            </a:r>
            <a:endParaRPr lang="zh-CN" alt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1017288964"/>
      </p:ext>
    </p:extLst>
  </p:cSld>
  <p:clrMapOvr>
    <a:masterClrMapping/>
  </p:clrMapOvr>
  <p:transition spd="slow" advClick="0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612902" y="0"/>
            <a:ext cx="85235" cy="6921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 bwMode="auto">
          <a:xfrm>
            <a:off x="1765427" y="115888"/>
            <a:ext cx="413152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2060"/>
                </a:solidFill>
              </a:rPr>
              <a:t>不足</a:t>
            </a:r>
          </a:p>
        </p:txBody>
      </p:sp>
      <p:sp>
        <p:nvSpPr>
          <p:cNvPr id="7" name="菱形 18">
            <a:extLst>
              <a:ext uri="{FF2B5EF4-FFF2-40B4-BE49-F238E27FC236}">
                <a16:creationId xmlns:a16="http://schemas.microsoft.com/office/drawing/2014/main" id="{E20C52D1-0FB2-45FB-86EB-C8F9F45EF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956" y="1023783"/>
            <a:ext cx="252413" cy="252412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kumimoji="0" lang="zh-CN" altLang="en-US" sz="2400" b="1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框 29">
            <a:extLst>
              <a:ext uri="{FF2B5EF4-FFF2-40B4-BE49-F238E27FC236}">
                <a16:creationId xmlns:a16="http://schemas.microsoft.com/office/drawing/2014/main" id="{826C4D25-1D7F-44A6-9B47-5420A8DEA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9857" y="898370"/>
            <a:ext cx="7879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800" dirty="0">
                <a:latin typeface="Arial" panose="020B0604020202020204" pitchFamily="34" charset="0"/>
              </a:rPr>
              <a:t>目前还有未能实现的功能：界面显示的波形图、仪表盘等；保存数据文件为</a:t>
            </a:r>
            <a:r>
              <a:rPr kumimoji="0" lang="en-US" altLang="zh-CN" sz="1800" dirty="0">
                <a:latin typeface="Arial" panose="020B0604020202020204" pitchFamily="34" charset="0"/>
              </a:rPr>
              <a:t>CSV</a:t>
            </a:r>
            <a:r>
              <a:rPr kumimoji="0" lang="zh-CN" altLang="en-US" sz="1800" dirty="0">
                <a:latin typeface="Arial" panose="020B0604020202020204" pitchFamily="34" charset="0"/>
              </a:rPr>
              <a:t>文件</a:t>
            </a:r>
          </a:p>
        </p:txBody>
      </p:sp>
      <p:sp>
        <p:nvSpPr>
          <p:cNvPr id="9" name="菱形 18">
            <a:extLst>
              <a:ext uri="{FF2B5EF4-FFF2-40B4-BE49-F238E27FC236}">
                <a16:creationId xmlns:a16="http://schemas.microsoft.com/office/drawing/2014/main" id="{5F6C5C59-E62C-486C-B336-424E37978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075" y="2148949"/>
            <a:ext cx="252413" cy="252412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kumimoji="0" lang="zh-CN" altLang="en-US" sz="2400" b="1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文本框 29">
            <a:extLst>
              <a:ext uri="{FF2B5EF4-FFF2-40B4-BE49-F238E27FC236}">
                <a16:creationId xmlns:a16="http://schemas.microsoft.com/office/drawing/2014/main" id="{DB1F4A0C-5883-4870-9182-0B688D09B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976" y="2023536"/>
            <a:ext cx="7879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800" dirty="0">
                <a:latin typeface="Arial" panose="020B0604020202020204" pitchFamily="34" charset="0"/>
              </a:rPr>
              <a:t>一开始希望能利用上组员掌握熟练的技术，所以前端准备以</a:t>
            </a:r>
            <a:r>
              <a:rPr kumimoji="0" lang="en-US" altLang="zh-CN" sz="1800" dirty="0">
                <a:latin typeface="Arial" panose="020B0604020202020204" pitchFamily="34" charset="0"/>
              </a:rPr>
              <a:t>HTML5</a:t>
            </a:r>
            <a:r>
              <a:rPr kumimoji="0" lang="zh-CN" altLang="en-US" sz="1800" dirty="0">
                <a:latin typeface="Arial" panose="020B0604020202020204" pitchFamily="34" charset="0"/>
              </a:rPr>
              <a:t>方式开发，但是开发过程中因为前后端交互问题不熟练，最终放弃了这个开发方式。</a:t>
            </a:r>
          </a:p>
        </p:txBody>
      </p:sp>
      <p:sp>
        <p:nvSpPr>
          <p:cNvPr id="11" name="菱形 18">
            <a:extLst>
              <a:ext uri="{FF2B5EF4-FFF2-40B4-BE49-F238E27FC236}">
                <a16:creationId xmlns:a16="http://schemas.microsoft.com/office/drawing/2014/main" id="{08869E71-9735-48AC-B161-6228E8460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830" y="3283845"/>
            <a:ext cx="252413" cy="252412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kumimoji="0" lang="zh-CN" altLang="en-US" sz="2400" b="1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29">
            <a:extLst>
              <a:ext uri="{FF2B5EF4-FFF2-40B4-BE49-F238E27FC236}">
                <a16:creationId xmlns:a16="http://schemas.microsoft.com/office/drawing/2014/main" id="{534320D2-4251-42BC-813E-85D8522AD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731" y="3158432"/>
            <a:ext cx="7879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</a:rPr>
              <a:t>应该总结这次开发过程中出现的各种问题，比如时间分配、小组内的沟通交流、阶段性审核等等，保存为下次项目开发的经验，以后尽量避免。</a:t>
            </a:r>
            <a:endParaRPr kumimoji="0" lang="zh-CN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03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12192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4746625" y="2079625"/>
            <a:ext cx="2698750" cy="2698750"/>
          </a:xfrm>
          <a:custGeom>
            <a:avLst/>
            <a:gdLst/>
            <a:ahLst/>
            <a:cxnLst/>
            <a:rect l="l" t="t" r="r" b="b"/>
            <a:pathLst>
              <a:path w="3600000" h="3600000">
                <a:moveTo>
                  <a:pt x="1582235" y="1613563"/>
                </a:moveTo>
                <a:lnTo>
                  <a:pt x="1582644" y="1613563"/>
                </a:lnTo>
                <a:lnTo>
                  <a:pt x="1675141" y="1877547"/>
                </a:lnTo>
                <a:lnTo>
                  <a:pt x="1490966" y="1877547"/>
                </a:lnTo>
                <a:close/>
                <a:moveTo>
                  <a:pt x="430231" y="1543167"/>
                </a:moveTo>
                <a:cubicBezTo>
                  <a:pt x="428048" y="1543167"/>
                  <a:pt x="426070" y="1543713"/>
                  <a:pt x="424296" y="1544804"/>
                </a:cubicBezTo>
                <a:cubicBezTo>
                  <a:pt x="422523" y="1545896"/>
                  <a:pt x="421090" y="1547669"/>
                  <a:pt x="419999" y="1550125"/>
                </a:cubicBezTo>
                <a:cubicBezTo>
                  <a:pt x="418908" y="1552581"/>
                  <a:pt x="418021" y="1555787"/>
                  <a:pt x="417339" y="1559743"/>
                </a:cubicBezTo>
                <a:cubicBezTo>
                  <a:pt x="416657" y="1563699"/>
                  <a:pt x="416315" y="1568270"/>
                  <a:pt x="416315" y="1573454"/>
                </a:cubicBezTo>
                <a:cubicBezTo>
                  <a:pt x="416315" y="1578638"/>
                  <a:pt x="416657" y="1583140"/>
                  <a:pt x="417339" y="1586960"/>
                </a:cubicBezTo>
                <a:cubicBezTo>
                  <a:pt x="418021" y="1590780"/>
                  <a:pt x="418908" y="1593849"/>
                  <a:pt x="419999" y="1596169"/>
                </a:cubicBezTo>
                <a:cubicBezTo>
                  <a:pt x="421090" y="1598488"/>
                  <a:pt x="422523" y="1600193"/>
                  <a:pt x="424296" y="1601285"/>
                </a:cubicBezTo>
                <a:cubicBezTo>
                  <a:pt x="426070" y="1602376"/>
                  <a:pt x="428048" y="1602922"/>
                  <a:pt x="430231" y="1602922"/>
                </a:cubicBezTo>
                <a:lnTo>
                  <a:pt x="579208" y="1602922"/>
                </a:lnTo>
                <a:lnTo>
                  <a:pt x="579208" y="2062131"/>
                </a:lnTo>
                <a:cubicBezTo>
                  <a:pt x="579208" y="2064314"/>
                  <a:pt x="579754" y="2066224"/>
                  <a:pt x="580845" y="2067861"/>
                </a:cubicBezTo>
                <a:cubicBezTo>
                  <a:pt x="581936" y="2069498"/>
                  <a:pt x="583846" y="2070794"/>
                  <a:pt x="586575" y="2071749"/>
                </a:cubicBezTo>
                <a:cubicBezTo>
                  <a:pt x="589303" y="2072704"/>
                  <a:pt x="592987" y="2073523"/>
                  <a:pt x="597625" y="2074205"/>
                </a:cubicBezTo>
                <a:cubicBezTo>
                  <a:pt x="602264" y="2074887"/>
                  <a:pt x="607857" y="2075228"/>
                  <a:pt x="614406" y="2075228"/>
                </a:cubicBezTo>
                <a:cubicBezTo>
                  <a:pt x="621227" y="2075228"/>
                  <a:pt x="626889" y="2074887"/>
                  <a:pt x="631391" y="2074205"/>
                </a:cubicBezTo>
                <a:cubicBezTo>
                  <a:pt x="635893" y="2073523"/>
                  <a:pt x="639508" y="2072704"/>
                  <a:pt x="642237" y="2071749"/>
                </a:cubicBezTo>
                <a:cubicBezTo>
                  <a:pt x="644965" y="2070794"/>
                  <a:pt x="646875" y="2069498"/>
                  <a:pt x="647966" y="2067861"/>
                </a:cubicBezTo>
                <a:cubicBezTo>
                  <a:pt x="649058" y="2066224"/>
                  <a:pt x="649604" y="2064314"/>
                  <a:pt x="649604" y="2062131"/>
                </a:cubicBezTo>
                <a:lnTo>
                  <a:pt x="649604" y="1602922"/>
                </a:lnTo>
                <a:lnTo>
                  <a:pt x="798580" y="1602922"/>
                </a:lnTo>
                <a:cubicBezTo>
                  <a:pt x="800763" y="1602922"/>
                  <a:pt x="802741" y="1602376"/>
                  <a:pt x="804515" y="1601285"/>
                </a:cubicBezTo>
                <a:cubicBezTo>
                  <a:pt x="806288" y="1600193"/>
                  <a:pt x="807789" y="1598488"/>
                  <a:pt x="809017" y="1596169"/>
                </a:cubicBezTo>
                <a:cubicBezTo>
                  <a:pt x="810245" y="1593849"/>
                  <a:pt x="811132" y="1590780"/>
                  <a:pt x="811677" y="1586960"/>
                </a:cubicBezTo>
                <a:cubicBezTo>
                  <a:pt x="812223" y="1583140"/>
                  <a:pt x="812496" y="1578638"/>
                  <a:pt x="812496" y="1573454"/>
                </a:cubicBezTo>
                <a:cubicBezTo>
                  <a:pt x="812496" y="1568270"/>
                  <a:pt x="812223" y="1563699"/>
                  <a:pt x="811677" y="1559743"/>
                </a:cubicBezTo>
                <a:cubicBezTo>
                  <a:pt x="811132" y="1555787"/>
                  <a:pt x="810245" y="1552581"/>
                  <a:pt x="809017" y="1550125"/>
                </a:cubicBezTo>
                <a:cubicBezTo>
                  <a:pt x="807789" y="1547669"/>
                  <a:pt x="806288" y="1545896"/>
                  <a:pt x="804515" y="1544804"/>
                </a:cubicBezTo>
                <a:cubicBezTo>
                  <a:pt x="802741" y="1543713"/>
                  <a:pt x="800763" y="1543167"/>
                  <a:pt x="798580" y="1543167"/>
                </a:cubicBezTo>
                <a:close/>
                <a:moveTo>
                  <a:pt x="2265518" y="1541939"/>
                </a:moveTo>
                <a:cubicBezTo>
                  <a:pt x="2258322" y="1541939"/>
                  <a:pt x="2252492" y="1542212"/>
                  <a:pt x="2248028" y="1542758"/>
                </a:cubicBezTo>
                <a:cubicBezTo>
                  <a:pt x="2243564" y="1543304"/>
                  <a:pt x="2239965" y="1544190"/>
                  <a:pt x="2237230" y="1545418"/>
                </a:cubicBezTo>
                <a:cubicBezTo>
                  <a:pt x="2234495" y="1546646"/>
                  <a:pt x="2232552" y="1548079"/>
                  <a:pt x="2231401" y="1549716"/>
                </a:cubicBezTo>
                <a:cubicBezTo>
                  <a:pt x="2230250" y="1551353"/>
                  <a:pt x="2229674" y="1553126"/>
                  <a:pt x="2229674" y="1555036"/>
                </a:cubicBezTo>
                <a:lnTo>
                  <a:pt x="2229674" y="1842349"/>
                </a:lnTo>
                <a:cubicBezTo>
                  <a:pt x="2229674" y="1863904"/>
                  <a:pt x="2229743" y="1886346"/>
                  <a:pt x="2229879" y="1909675"/>
                </a:cubicBezTo>
                <a:cubicBezTo>
                  <a:pt x="2230016" y="1933004"/>
                  <a:pt x="2230357" y="1955446"/>
                  <a:pt x="2230902" y="1977001"/>
                </a:cubicBezTo>
                <a:lnTo>
                  <a:pt x="2230493" y="1977001"/>
                </a:lnTo>
                <a:cubicBezTo>
                  <a:pt x="2224162" y="1964177"/>
                  <a:pt x="2217767" y="1951421"/>
                  <a:pt x="2211308" y="1938734"/>
                </a:cubicBezTo>
                <a:cubicBezTo>
                  <a:pt x="2204849" y="1926046"/>
                  <a:pt x="2198323" y="1913154"/>
                  <a:pt x="2191730" y="1900057"/>
                </a:cubicBezTo>
                <a:cubicBezTo>
                  <a:pt x="2185137" y="1886960"/>
                  <a:pt x="2178280" y="1873659"/>
                  <a:pt x="2171161" y="1860153"/>
                </a:cubicBezTo>
                <a:cubicBezTo>
                  <a:pt x="2164041" y="1846646"/>
                  <a:pt x="2156657" y="1832799"/>
                  <a:pt x="2149008" y="1818611"/>
                </a:cubicBezTo>
                <a:lnTo>
                  <a:pt x="2024806" y="1586141"/>
                </a:lnTo>
                <a:cubicBezTo>
                  <a:pt x="2020321" y="1577683"/>
                  <a:pt x="2016036" y="1570657"/>
                  <a:pt x="2011952" y="1565064"/>
                </a:cubicBezTo>
                <a:cubicBezTo>
                  <a:pt x="2007868" y="1559470"/>
                  <a:pt x="2003644" y="1555104"/>
                  <a:pt x="1999280" y="1551967"/>
                </a:cubicBezTo>
                <a:cubicBezTo>
                  <a:pt x="1994917" y="1548829"/>
                  <a:pt x="1989988" y="1546578"/>
                  <a:pt x="1984495" y="1545214"/>
                </a:cubicBezTo>
                <a:cubicBezTo>
                  <a:pt x="1979002" y="1543849"/>
                  <a:pt x="1972173" y="1543167"/>
                  <a:pt x="1964009" y="1543167"/>
                </a:cubicBezTo>
                <a:lnTo>
                  <a:pt x="1929367" y="1543167"/>
                </a:lnTo>
                <a:cubicBezTo>
                  <a:pt x="1922047" y="1543167"/>
                  <a:pt x="1915289" y="1545486"/>
                  <a:pt x="1909092" y="1550125"/>
                </a:cubicBezTo>
                <a:cubicBezTo>
                  <a:pt x="1902895" y="1554763"/>
                  <a:pt x="1899797" y="1562540"/>
                  <a:pt x="1899797" y="1573454"/>
                </a:cubicBezTo>
                <a:lnTo>
                  <a:pt x="1899797" y="2062131"/>
                </a:lnTo>
                <a:cubicBezTo>
                  <a:pt x="1899797" y="2064041"/>
                  <a:pt x="1900373" y="2065883"/>
                  <a:pt x="1901524" y="2067656"/>
                </a:cubicBezTo>
                <a:cubicBezTo>
                  <a:pt x="1902675" y="2069430"/>
                  <a:pt x="1904546" y="2070794"/>
                  <a:pt x="1907138" y="2071749"/>
                </a:cubicBezTo>
                <a:cubicBezTo>
                  <a:pt x="1909731" y="2072704"/>
                  <a:pt x="1913257" y="2073523"/>
                  <a:pt x="1917719" y="2074205"/>
                </a:cubicBezTo>
                <a:cubicBezTo>
                  <a:pt x="1922180" y="2074887"/>
                  <a:pt x="1927867" y="2075228"/>
                  <a:pt x="1934777" y="2075228"/>
                </a:cubicBezTo>
                <a:cubicBezTo>
                  <a:pt x="1941688" y="2075228"/>
                  <a:pt x="1947375" y="2074887"/>
                  <a:pt x="1951839" y="2074205"/>
                </a:cubicBezTo>
                <a:cubicBezTo>
                  <a:pt x="1956303" y="2073523"/>
                  <a:pt x="1959902" y="2072704"/>
                  <a:pt x="1962637" y="2071749"/>
                </a:cubicBezTo>
                <a:cubicBezTo>
                  <a:pt x="1965372" y="2070794"/>
                  <a:pt x="1967315" y="2069430"/>
                  <a:pt x="1968466" y="2067656"/>
                </a:cubicBezTo>
                <a:cubicBezTo>
                  <a:pt x="1969617" y="2065883"/>
                  <a:pt x="1970193" y="2064041"/>
                  <a:pt x="1970193" y="2062131"/>
                </a:cubicBezTo>
                <a:lnTo>
                  <a:pt x="1970193" y="1742485"/>
                </a:lnTo>
                <a:cubicBezTo>
                  <a:pt x="1970193" y="1722294"/>
                  <a:pt x="1970056" y="1701967"/>
                  <a:pt x="1969783" y="1681503"/>
                </a:cubicBezTo>
                <a:cubicBezTo>
                  <a:pt x="1969511" y="1661039"/>
                  <a:pt x="1969101" y="1640985"/>
                  <a:pt x="1968556" y="1621339"/>
                </a:cubicBezTo>
                <a:lnTo>
                  <a:pt x="1969374" y="1621339"/>
                </a:lnTo>
                <a:cubicBezTo>
                  <a:pt x="1976767" y="1637437"/>
                  <a:pt x="1984753" y="1654013"/>
                  <a:pt x="1993333" y="1671066"/>
                </a:cubicBezTo>
                <a:cubicBezTo>
                  <a:pt x="2001913" y="1688120"/>
                  <a:pt x="2010426" y="1704423"/>
                  <a:pt x="2018871" y="1719975"/>
                </a:cubicBezTo>
                <a:lnTo>
                  <a:pt x="2180433" y="2021203"/>
                </a:lnTo>
                <a:cubicBezTo>
                  <a:pt x="2185976" y="2031844"/>
                  <a:pt x="2191216" y="2040576"/>
                  <a:pt x="2196155" y="2047397"/>
                </a:cubicBezTo>
                <a:cubicBezTo>
                  <a:pt x="2201094" y="2054218"/>
                  <a:pt x="2206032" y="2059607"/>
                  <a:pt x="2210969" y="2063563"/>
                </a:cubicBezTo>
                <a:cubicBezTo>
                  <a:pt x="2215906" y="2067520"/>
                  <a:pt x="2221127" y="2070248"/>
                  <a:pt x="2226630" y="2071749"/>
                </a:cubicBezTo>
                <a:cubicBezTo>
                  <a:pt x="2232135" y="2073250"/>
                  <a:pt x="2238555" y="2074000"/>
                  <a:pt x="2245892" y="2074000"/>
                </a:cubicBezTo>
                <a:lnTo>
                  <a:pt x="2269170" y="2074000"/>
                </a:lnTo>
                <a:cubicBezTo>
                  <a:pt x="2272840" y="2074000"/>
                  <a:pt x="2276510" y="2073454"/>
                  <a:pt x="2280179" y="2072363"/>
                </a:cubicBezTo>
                <a:cubicBezTo>
                  <a:pt x="2283847" y="2071271"/>
                  <a:pt x="2287163" y="2069498"/>
                  <a:pt x="2290126" y="2067042"/>
                </a:cubicBezTo>
                <a:cubicBezTo>
                  <a:pt x="2293089" y="2064587"/>
                  <a:pt x="2295487" y="2061449"/>
                  <a:pt x="2297320" y="2057629"/>
                </a:cubicBezTo>
                <a:cubicBezTo>
                  <a:pt x="2299154" y="2053809"/>
                  <a:pt x="2300070" y="2049171"/>
                  <a:pt x="2300070" y="2043713"/>
                </a:cubicBezTo>
                <a:lnTo>
                  <a:pt x="2300070" y="1555036"/>
                </a:lnTo>
                <a:cubicBezTo>
                  <a:pt x="2300070" y="1553126"/>
                  <a:pt x="2299495" y="1551353"/>
                  <a:pt x="2298344" y="1549716"/>
                </a:cubicBezTo>
                <a:cubicBezTo>
                  <a:pt x="2297192" y="1548079"/>
                  <a:pt x="2295321" y="1546646"/>
                  <a:pt x="2292729" y="1545418"/>
                </a:cubicBezTo>
                <a:cubicBezTo>
                  <a:pt x="2290137" y="1544190"/>
                  <a:pt x="2286537" y="1543304"/>
                  <a:pt x="2281931" y="1542758"/>
                </a:cubicBezTo>
                <a:cubicBezTo>
                  <a:pt x="2277324" y="1542212"/>
                  <a:pt x="2271854" y="1541939"/>
                  <a:pt x="2265518" y="1541939"/>
                </a:cubicBezTo>
                <a:close/>
                <a:moveTo>
                  <a:pt x="2477920" y="1540712"/>
                </a:moveTo>
                <a:cubicBezTo>
                  <a:pt x="2471371" y="1540712"/>
                  <a:pt x="2465778" y="1541053"/>
                  <a:pt x="2461139" y="1541735"/>
                </a:cubicBezTo>
                <a:cubicBezTo>
                  <a:pt x="2456501" y="1542417"/>
                  <a:pt x="2452817" y="1543235"/>
                  <a:pt x="2450089" y="1544190"/>
                </a:cubicBezTo>
                <a:cubicBezTo>
                  <a:pt x="2447360" y="1545145"/>
                  <a:pt x="2445451" y="1546441"/>
                  <a:pt x="2444359" y="1548079"/>
                </a:cubicBezTo>
                <a:cubicBezTo>
                  <a:pt x="2443268" y="1549716"/>
                  <a:pt x="2442722" y="1551626"/>
                  <a:pt x="2442722" y="1553808"/>
                </a:cubicBezTo>
                <a:lnTo>
                  <a:pt x="2442722" y="2062131"/>
                </a:lnTo>
                <a:cubicBezTo>
                  <a:pt x="2442722" y="2064041"/>
                  <a:pt x="2443268" y="2065883"/>
                  <a:pt x="2444359" y="2067656"/>
                </a:cubicBezTo>
                <a:cubicBezTo>
                  <a:pt x="2445451" y="2069430"/>
                  <a:pt x="2447360" y="2070794"/>
                  <a:pt x="2450089" y="2071749"/>
                </a:cubicBezTo>
                <a:cubicBezTo>
                  <a:pt x="2452817" y="2072704"/>
                  <a:pt x="2456501" y="2073523"/>
                  <a:pt x="2461139" y="2074205"/>
                </a:cubicBezTo>
                <a:cubicBezTo>
                  <a:pt x="2465778" y="2074887"/>
                  <a:pt x="2471371" y="2075228"/>
                  <a:pt x="2477920" y="2075228"/>
                </a:cubicBezTo>
                <a:cubicBezTo>
                  <a:pt x="2484741" y="2075228"/>
                  <a:pt x="2490403" y="2074887"/>
                  <a:pt x="2494905" y="2074205"/>
                </a:cubicBezTo>
                <a:cubicBezTo>
                  <a:pt x="2499407" y="2073523"/>
                  <a:pt x="2503022" y="2072704"/>
                  <a:pt x="2505751" y="2071749"/>
                </a:cubicBezTo>
                <a:cubicBezTo>
                  <a:pt x="2508479" y="2070794"/>
                  <a:pt x="2510389" y="2069430"/>
                  <a:pt x="2511480" y="2067656"/>
                </a:cubicBezTo>
                <a:cubicBezTo>
                  <a:pt x="2512572" y="2065883"/>
                  <a:pt x="2513118" y="2064041"/>
                  <a:pt x="2513118" y="2062131"/>
                </a:cubicBezTo>
                <a:lnTo>
                  <a:pt x="2513118" y="1797329"/>
                </a:lnTo>
                <a:lnTo>
                  <a:pt x="2707934" y="2062131"/>
                </a:lnTo>
                <a:cubicBezTo>
                  <a:pt x="2709844" y="2064859"/>
                  <a:pt x="2712299" y="2067315"/>
                  <a:pt x="2715301" y="2069498"/>
                </a:cubicBezTo>
                <a:cubicBezTo>
                  <a:pt x="2718302" y="2071681"/>
                  <a:pt x="2722804" y="2073181"/>
                  <a:pt x="2728807" y="2074000"/>
                </a:cubicBezTo>
                <a:cubicBezTo>
                  <a:pt x="2734810" y="2074819"/>
                  <a:pt x="2742586" y="2075228"/>
                  <a:pt x="2752136" y="2075228"/>
                </a:cubicBezTo>
                <a:cubicBezTo>
                  <a:pt x="2759503" y="2075228"/>
                  <a:pt x="2765505" y="2074887"/>
                  <a:pt x="2770144" y="2074205"/>
                </a:cubicBezTo>
                <a:cubicBezTo>
                  <a:pt x="2774782" y="2073523"/>
                  <a:pt x="2778466" y="2072636"/>
                  <a:pt x="2781194" y="2071544"/>
                </a:cubicBezTo>
                <a:cubicBezTo>
                  <a:pt x="2783923" y="2070453"/>
                  <a:pt x="2785765" y="2069020"/>
                  <a:pt x="2786720" y="2067247"/>
                </a:cubicBezTo>
                <a:cubicBezTo>
                  <a:pt x="2787674" y="2065473"/>
                  <a:pt x="2788152" y="2063495"/>
                  <a:pt x="2788152" y="2061312"/>
                </a:cubicBezTo>
                <a:cubicBezTo>
                  <a:pt x="2788152" y="2059675"/>
                  <a:pt x="2787674" y="2057561"/>
                  <a:pt x="2786720" y="2054969"/>
                </a:cubicBezTo>
                <a:cubicBezTo>
                  <a:pt x="2785765" y="2052376"/>
                  <a:pt x="2782968" y="2047533"/>
                  <a:pt x="2778329" y="2040439"/>
                </a:cubicBezTo>
                <a:lnTo>
                  <a:pt x="2589243" y="1789143"/>
                </a:lnTo>
                <a:lnTo>
                  <a:pt x="2764823" y="1579184"/>
                </a:lnTo>
                <a:cubicBezTo>
                  <a:pt x="2769734" y="1572908"/>
                  <a:pt x="2773077" y="1567997"/>
                  <a:pt x="2774850" y="1564450"/>
                </a:cubicBezTo>
                <a:cubicBezTo>
                  <a:pt x="2776624" y="1560903"/>
                  <a:pt x="2777511" y="1557356"/>
                  <a:pt x="2777511" y="1553808"/>
                </a:cubicBezTo>
                <a:cubicBezTo>
                  <a:pt x="2777511" y="1551899"/>
                  <a:pt x="2777033" y="1550125"/>
                  <a:pt x="2776078" y="1548488"/>
                </a:cubicBezTo>
                <a:cubicBezTo>
                  <a:pt x="2775123" y="1546851"/>
                  <a:pt x="2773350" y="1545486"/>
                  <a:pt x="2770758" y="1544395"/>
                </a:cubicBezTo>
                <a:cubicBezTo>
                  <a:pt x="2768166" y="1543304"/>
                  <a:pt x="2764687" y="1542417"/>
                  <a:pt x="2760321" y="1541735"/>
                </a:cubicBezTo>
                <a:cubicBezTo>
                  <a:pt x="2755955" y="1541053"/>
                  <a:pt x="2750226" y="1540712"/>
                  <a:pt x="2743131" y="1540712"/>
                </a:cubicBezTo>
                <a:cubicBezTo>
                  <a:pt x="2736037" y="1540712"/>
                  <a:pt x="2730239" y="1540984"/>
                  <a:pt x="2725737" y="1541530"/>
                </a:cubicBezTo>
                <a:cubicBezTo>
                  <a:pt x="2721235" y="1542076"/>
                  <a:pt x="2717415" y="1542826"/>
                  <a:pt x="2714277" y="1543781"/>
                </a:cubicBezTo>
                <a:cubicBezTo>
                  <a:pt x="2711140" y="1544736"/>
                  <a:pt x="2708479" y="1546032"/>
                  <a:pt x="2706297" y="1547669"/>
                </a:cubicBezTo>
                <a:cubicBezTo>
                  <a:pt x="2704114" y="1549306"/>
                  <a:pt x="2702204" y="1551353"/>
                  <a:pt x="2700567" y="1553808"/>
                </a:cubicBezTo>
                <a:lnTo>
                  <a:pt x="2513118" y="1789143"/>
                </a:lnTo>
                <a:lnTo>
                  <a:pt x="2513118" y="1553808"/>
                </a:lnTo>
                <a:cubicBezTo>
                  <a:pt x="2513118" y="1551626"/>
                  <a:pt x="2512572" y="1549716"/>
                  <a:pt x="2511480" y="1548079"/>
                </a:cubicBezTo>
                <a:cubicBezTo>
                  <a:pt x="2510389" y="1546441"/>
                  <a:pt x="2508479" y="1545145"/>
                  <a:pt x="2505751" y="1544190"/>
                </a:cubicBezTo>
                <a:cubicBezTo>
                  <a:pt x="2503022" y="1543235"/>
                  <a:pt x="2499407" y="1542417"/>
                  <a:pt x="2494905" y="1541735"/>
                </a:cubicBezTo>
                <a:cubicBezTo>
                  <a:pt x="2490403" y="1541053"/>
                  <a:pt x="2484741" y="1540712"/>
                  <a:pt x="2477920" y="1540712"/>
                </a:cubicBezTo>
                <a:close/>
                <a:moveTo>
                  <a:pt x="1584691" y="1540712"/>
                </a:moveTo>
                <a:cubicBezTo>
                  <a:pt x="1576505" y="1540712"/>
                  <a:pt x="1569752" y="1540916"/>
                  <a:pt x="1564431" y="1541326"/>
                </a:cubicBezTo>
                <a:cubicBezTo>
                  <a:pt x="1559111" y="1541735"/>
                  <a:pt x="1554745" y="1542485"/>
                  <a:pt x="1551335" y="1543577"/>
                </a:cubicBezTo>
                <a:cubicBezTo>
                  <a:pt x="1547924" y="1544668"/>
                  <a:pt x="1545332" y="1546169"/>
                  <a:pt x="1543558" y="1548079"/>
                </a:cubicBezTo>
                <a:cubicBezTo>
                  <a:pt x="1541785" y="1549989"/>
                  <a:pt x="1540352" y="1552444"/>
                  <a:pt x="1539261" y="1555446"/>
                </a:cubicBezTo>
                <a:lnTo>
                  <a:pt x="1361634" y="2047397"/>
                </a:lnTo>
                <a:cubicBezTo>
                  <a:pt x="1359452" y="2053400"/>
                  <a:pt x="1358292" y="2058243"/>
                  <a:pt x="1358156" y="2061926"/>
                </a:cubicBezTo>
                <a:cubicBezTo>
                  <a:pt x="1358019" y="2065610"/>
                  <a:pt x="1358974" y="2068407"/>
                  <a:pt x="1361021" y="2070317"/>
                </a:cubicBezTo>
                <a:cubicBezTo>
                  <a:pt x="1363067" y="2072226"/>
                  <a:pt x="1366614" y="2073523"/>
                  <a:pt x="1371662" y="2074205"/>
                </a:cubicBezTo>
                <a:cubicBezTo>
                  <a:pt x="1376709" y="2074887"/>
                  <a:pt x="1383190" y="2075228"/>
                  <a:pt x="1391102" y="2075228"/>
                </a:cubicBezTo>
                <a:cubicBezTo>
                  <a:pt x="1398742" y="2075228"/>
                  <a:pt x="1404950" y="2074955"/>
                  <a:pt x="1409725" y="2074409"/>
                </a:cubicBezTo>
                <a:cubicBezTo>
                  <a:pt x="1414499" y="2073864"/>
                  <a:pt x="1418183" y="2072977"/>
                  <a:pt x="1420775" y="2071749"/>
                </a:cubicBezTo>
                <a:cubicBezTo>
                  <a:pt x="1423367" y="2070521"/>
                  <a:pt x="1425345" y="2069020"/>
                  <a:pt x="1426710" y="2067247"/>
                </a:cubicBezTo>
                <a:cubicBezTo>
                  <a:pt x="1428074" y="2065473"/>
                  <a:pt x="1429165" y="2063359"/>
                  <a:pt x="1429984" y="2060903"/>
                </a:cubicBezTo>
                <a:lnTo>
                  <a:pt x="1473367" y="1933618"/>
                </a:lnTo>
                <a:lnTo>
                  <a:pt x="1693558" y="1933618"/>
                </a:lnTo>
                <a:lnTo>
                  <a:pt x="1738988" y="2062540"/>
                </a:lnTo>
                <a:cubicBezTo>
                  <a:pt x="1740080" y="2064996"/>
                  <a:pt x="1741239" y="2067042"/>
                  <a:pt x="1742467" y="2068679"/>
                </a:cubicBezTo>
                <a:cubicBezTo>
                  <a:pt x="1743695" y="2070317"/>
                  <a:pt x="1745605" y="2071613"/>
                  <a:pt x="1748197" y="2072568"/>
                </a:cubicBezTo>
                <a:cubicBezTo>
                  <a:pt x="1750789" y="2073523"/>
                  <a:pt x="1754609" y="2074205"/>
                  <a:pt x="1759657" y="2074614"/>
                </a:cubicBezTo>
                <a:cubicBezTo>
                  <a:pt x="1764704" y="2075023"/>
                  <a:pt x="1771457" y="2075228"/>
                  <a:pt x="1779916" y="2075228"/>
                </a:cubicBezTo>
                <a:cubicBezTo>
                  <a:pt x="1788374" y="2075228"/>
                  <a:pt x="1795127" y="2074955"/>
                  <a:pt x="1800175" y="2074409"/>
                </a:cubicBezTo>
                <a:cubicBezTo>
                  <a:pt x="1805223" y="2073864"/>
                  <a:pt x="1808838" y="2072636"/>
                  <a:pt x="1811021" y="2070726"/>
                </a:cubicBezTo>
                <a:cubicBezTo>
                  <a:pt x="1813204" y="2068816"/>
                  <a:pt x="1814227" y="2066019"/>
                  <a:pt x="1814091" y="2062336"/>
                </a:cubicBezTo>
                <a:cubicBezTo>
                  <a:pt x="1813954" y="2058652"/>
                  <a:pt x="1812794" y="2053809"/>
                  <a:pt x="1810612" y="2047806"/>
                </a:cubicBezTo>
                <a:lnTo>
                  <a:pt x="1632985" y="1555855"/>
                </a:lnTo>
                <a:cubicBezTo>
                  <a:pt x="1631894" y="1552853"/>
                  <a:pt x="1630393" y="1550330"/>
                  <a:pt x="1628483" y="1548283"/>
                </a:cubicBezTo>
                <a:cubicBezTo>
                  <a:pt x="1626573" y="1546237"/>
                  <a:pt x="1623845" y="1544668"/>
                  <a:pt x="1620298" y="1543577"/>
                </a:cubicBezTo>
                <a:cubicBezTo>
                  <a:pt x="1616751" y="1542485"/>
                  <a:pt x="1612112" y="1541735"/>
                  <a:pt x="1606382" y="1541326"/>
                </a:cubicBezTo>
                <a:cubicBezTo>
                  <a:pt x="1600652" y="1540916"/>
                  <a:pt x="1593422" y="1540712"/>
                  <a:pt x="1584691" y="1540712"/>
                </a:cubicBezTo>
                <a:close/>
                <a:moveTo>
                  <a:pt x="925345" y="1540712"/>
                </a:moveTo>
                <a:cubicBezTo>
                  <a:pt x="918796" y="1540712"/>
                  <a:pt x="913203" y="1541053"/>
                  <a:pt x="908564" y="1541735"/>
                </a:cubicBezTo>
                <a:cubicBezTo>
                  <a:pt x="903926" y="1542417"/>
                  <a:pt x="900242" y="1543235"/>
                  <a:pt x="897514" y="1544190"/>
                </a:cubicBezTo>
                <a:cubicBezTo>
                  <a:pt x="894785" y="1545145"/>
                  <a:pt x="892875" y="1546441"/>
                  <a:pt x="891784" y="1548079"/>
                </a:cubicBezTo>
                <a:cubicBezTo>
                  <a:pt x="890693" y="1549716"/>
                  <a:pt x="890147" y="1551626"/>
                  <a:pt x="890147" y="1553808"/>
                </a:cubicBezTo>
                <a:lnTo>
                  <a:pt x="890147" y="2062131"/>
                </a:lnTo>
                <a:cubicBezTo>
                  <a:pt x="890147" y="2064314"/>
                  <a:pt x="890693" y="2066224"/>
                  <a:pt x="891784" y="2067861"/>
                </a:cubicBezTo>
                <a:cubicBezTo>
                  <a:pt x="892875" y="2069498"/>
                  <a:pt x="894785" y="2070794"/>
                  <a:pt x="897514" y="2071749"/>
                </a:cubicBezTo>
                <a:cubicBezTo>
                  <a:pt x="900242" y="2072704"/>
                  <a:pt x="903926" y="2073523"/>
                  <a:pt x="908564" y="2074205"/>
                </a:cubicBezTo>
                <a:cubicBezTo>
                  <a:pt x="913203" y="2074887"/>
                  <a:pt x="918796" y="2075228"/>
                  <a:pt x="925345" y="2075228"/>
                </a:cubicBezTo>
                <a:cubicBezTo>
                  <a:pt x="932166" y="2075228"/>
                  <a:pt x="937828" y="2074887"/>
                  <a:pt x="942330" y="2074205"/>
                </a:cubicBezTo>
                <a:cubicBezTo>
                  <a:pt x="946832" y="2073523"/>
                  <a:pt x="950447" y="2072704"/>
                  <a:pt x="953176" y="2071749"/>
                </a:cubicBezTo>
                <a:cubicBezTo>
                  <a:pt x="955904" y="2070794"/>
                  <a:pt x="957814" y="2069498"/>
                  <a:pt x="958906" y="2067861"/>
                </a:cubicBezTo>
                <a:cubicBezTo>
                  <a:pt x="959997" y="2066224"/>
                  <a:pt x="960543" y="2064314"/>
                  <a:pt x="960543" y="2062131"/>
                </a:cubicBezTo>
                <a:lnTo>
                  <a:pt x="960543" y="1827206"/>
                </a:lnTo>
                <a:lnTo>
                  <a:pt x="1201607" y="1827206"/>
                </a:lnTo>
                <a:lnTo>
                  <a:pt x="1201607" y="2062131"/>
                </a:lnTo>
                <a:cubicBezTo>
                  <a:pt x="1201607" y="2064314"/>
                  <a:pt x="1202153" y="2066224"/>
                  <a:pt x="1203244" y="2067861"/>
                </a:cubicBezTo>
                <a:cubicBezTo>
                  <a:pt x="1204336" y="2069498"/>
                  <a:pt x="1206245" y="2070794"/>
                  <a:pt x="1208974" y="2071749"/>
                </a:cubicBezTo>
                <a:cubicBezTo>
                  <a:pt x="1211703" y="2072704"/>
                  <a:pt x="1215250" y="2073523"/>
                  <a:pt x="1219615" y="2074205"/>
                </a:cubicBezTo>
                <a:cubicBezTo>
                  <a:pt x="1223981" y="2074887"/>
                  <a:pt x="1229711" y="2075228"/>
                  <a:pt x="1236805" y="2075228"/>
                </a:cubicBezTo>
                <a:cubicBezTo>
                  <a:pt x="1243353" y="2075228"/>
                  <a:pt x="1248879" y="2074887"/>
                  <a:pt x="1253381" y="2074205"/>
                </a:cubicBezTo>
                <a:cubicBezTo>
                  <a:pt x="1257883" y="2073523"/>
                  <a:pt x="1261498" y="2072704"/>
                  <a:pt x="1264226" y="2071749"/>
                </a:cubicBezTo>
                <a:cubicBezTo>
                  <a:pt x="1266955" y="2070794"/>
                  <a:pt x="1268865" y="2069498"/>
                  <a:pt x="1269956" y="2067861"/>
                </a:cubicBezTo>
                <a:cubicBezTo>
                  <a:pt x="1271048" y="2066224"/>
                  <a:pt x="1271593" y="2064314"/>
                  <a:pt x="1271593" y="2062131"/>
                </a:cubicBezTo>
                <a:lnTo>
                  <a:pt x="1271593" y="1553808"/>
                </a:lnTo>
                <a:cubicBezTo>
                  <a:pt x="1271593" y="1551626"/>
                  <a:pt x="1271048" y="1549716"/>
                  <a:pt x="1269956" y="1548079"/>
                </a:cubicBezTo>
                <a:cubicBezTo>
                  <a:pt x="1268865" y="1546441"/>
                  <a:pt x="1266955" y="1545145"/>
                  <a:pt x="1264226" y="1544190"/>
                </a:cubicBezTo>
                <a:cubicBezTo>
                  <a:pt x="1261498" y="1543235"/>
                  <a:pt x="1257883" y="1542417"/>
                  <a:pt x="1253381" y="1541735"/>
                </a:cubicBezTo>
                <a:cubicBezTo>
                  <a:pt x="1248879" y="1541053"/>
                  <a:pt x="1243353" y="1540712"/>
                  <a:pt x="1236805" y="1540712"/>
                </a:cubicBezTo>
                <a:cubicBezTo>
                  <a:pt x="1229711" y="1540712"/>
                  <a:pt x="1223981" y="1541053"/>
                  <a:pt x="1219615" y="1541735"/>
                </a:cubicBezTo>
                <a:cubicBezTo>
                  <a:pt x="1215250" y="1542417"/>
                  <a:pt x="1211703" y="1543235"/>
                  <a:pt x="1208974" y="1544190"/>
                </a:cubicBezTo>
                <a:cubicBezTo>
                  <a:pt x="1206245" y="1545145"/>
                  <a:pt x="1204336" y="1546441"/>
                  <a:pt x="1203244" y="1548079"/>
                </a:cubicBezTo>
                <a:cubicBezTo>
                  <a:pt x="1202153" y="1549716"/>
                  <a:pt x="1201607" y="1551626"/>
                  <a:pt x="1201607" y="1553808"/>
                </a:cubicBezTo>
                <a:lnTo>
                  <a:pt x="1201607" y="1765814"/>
                </a:lnTo>
                <a:lnTo>
                  <a:pt x="960543" y="1765814"/>
                </a:lnTo>
                <a:lnTo>
                  <a:pt x="960543" y="1553808"/>
                </a:lnTo>
                <a:cubicBezTo>
                  <a:pt x="960543" y="1551626"/>
                  <a:pt x="959997" y="1549716"/>
                  <a:pt x="958906" y="1548079"/>
                </a:cubicBezTo>
                <a:cubicBezTo>
                  <a:pt x="957814" y="1546441"/>
                  <a:pt x="955904" y="1545145"/>
                  <a:pt x="953176" y="1544190"/>
                </a:cubicBezTo>
                <a:cubicBezTo>
                  <a:pt x="950447" y="1543235"/>
                  <a:pt x="946832" y="1542417"/>
                  <a:pt x="942330" y="1541735"/>
                </a:cubicBezTo>
                <a:cubicBezTo>
                  <a:pt x="937828" y="1541053"/>
                  <a:pt x="932166" y="1540712"/>
                  <a:pt x="925345" y="1540712"/>
                </a:cubicBezTo>
                <a:close/>
                <a:moveTo>
                  <a:pt x="3003953" y="1535391"/>
                </a:moveTo>
                <a:cubicBezTo>
                  <a:pt x="2981033" y="1535391"/>
                  <a:pt x="2959683" y="1538461"/>
                  <a:pt x="2939901" y="1544600"/>
                </a:cubicBezTo>
                <a:cubicBezTo>
                  <a:pt x="2920119" y="1550739"/>
                  <a:pt x="2903066" y="1559675"/>
                  <a:pt x="2888741" y="1571407"/>
                </a:cubicBezTo>
                <a:cubicBezTo>
                  <a:pt x="2874416" y="1583140"/>
                  <a:pt x="2863229" y="1597669"/>
                  <a:pt x="2855180" y="1614995"/>
                </a:cubicBezTo>
                <a:cubicBezTo>
                  <a:pt x="2847131" y="1632322"/>
                  <a:pt x="2843107" y="1652035"/>
                  <a:pt x="2843107" y="1674136"/>
                </a:cubicBezTo>
                <a:cubicBezTo>
                  <a:pt x="2843107" y="1695691"/>
                  <a:pt x="2846586" y="1714177"/>
                  <a:pt x="2853543" y="1729593"/>
                </a:cubicBezTo>
                <a:cubicBezTo>
                  <a:pt x="2860501" y="1745009"/>
                  <a:pt x="2869573" y="1758447"/>
                  <a:pt x="2880760" y="1769907"/>
                </a:cubicBezTo>
                <a:cubicBezTo>
                  <a:pt x="2891947" y="1781367"/>
                  <a:pt x="2904635" y="1791326"/>
                  <a:pt x="2918823" y="1799784"/>
                </a:cubicBezTo>
                <a:cubicBezTo>
                  <a:pt x="2933011" y="1808243"/>
                  <a:pt x="2947609" y="1815951"/>
                  <a:pt x="2962616" y="1822908"/>
                </a:cubicBezTo>
                <a:cubicBezTo>
                  <a:pt x="2977622" y="1829866"/>
                  <a:pt x="2992288" y="1836687"/>
                  <a:pt x="3006613" y="1843372"/>
                </a:cubicBezTo>
                <a:cubicBezTo>
                  <a:pt x="3020938" y="1850057"/>
                  <a:pt x="3033693" y="1857424"/>
                  <a:pt x="3044880" y="1865473"/>
                </a:cubicBezTo>
                <a:cubicBezTo>
                  <a:pt x="3056068" y="1873522"/>
                  <a:pt x="3065072" y="1882867"/>
                  <a:pt x="3071893" y="1893509"/>
                </a:cubicBezTo>
                <a:cubicBezTo>
                  <a:pt x="3078714" y="1904150"/>
                  <a:pt x="3082125" y="1916974"/>
                  <a:pt x="3082125" y="1931981"/>
                </a:cubicBezTo>
                <a:cubicBezTo>
                  <a:pt x="3082125" y="1945896"/>
                  <a:pt x="3079669" y="1958311"/>
                  <a:pt x="3074758" y="1969225"/>
                </a:cubicBezTo>
                <a:cubicBezTo>
                  <a:pt x="3069846" y="1980139"/>
                  <a:pt x="3062821" y="1989348"/>
                  <a:pt x="3053680" y="1996851"/>
                </a:cubicBezTo>
                <a:cubicBezTo>
                  <a:pt x="3044539" y="2004355"/>
                  <a:pt x="3033625" y="2010153"/>
                  <a:pt x="3020938" y="2014246"/>
                </a:cubicBezTo>
                <a:cubicBezTo>
                  <a:pt x="3008250" y="2018338"/>
                  <a:pt x="2994267" y="2020385"/>
                  <a:pt x="2978987" y="2020385"/>
                </a:cubicBezTo>
                <a:cubicBezTo>
                  <a:pt x="2958796" y="2020385"/>
                  <a:pt x="2940992" y="2017997"/>
                  <a:pt x="2925576" y="2013222"/>
                </a:cubicBezTo>
                <a:cubicBezTo>
                  <a:pt x="2910160" y="2008447"/>
                  <a:pt x="2896995" y="2003331"/>
                  <a:pt x="2886081" y="1997874"/>
                </a:cubicBezTo>
                <a:cubicBezTo>
                  <a:pt x="2875167" y="1992417"/>
                  <a:pt x="2866231" y="1987370"/>
                  <a:pt x="2859273" y="1982731"/>
                </a:cubicBezTo>
                <a:cubicBezTo>
                  <a:pt x="2852315" y="1978093"/>
                  <a:pt x="2846927" y="1975773"/>
                  <a:pt x="2843107" y="1975773"/>
                </a:cubicBezTo>
                <a:cubicBezTo>
                  <a:pt x="2840924" y="1975773"/>
                  <a:pt x="2839014" y="1976251"/>
                  <a:pt x="2837377" y="1977206"/>
                </a:cubicBezTo>
                <a:cubicBezTo>
                  <a:pt x="2835740" y="1978161"/>
                  <a:pt x="2834375" y="1979866"/>
                  <a:pt x="2833284" y="1982322"/>
                </a:cubicBezTo>
                <a:cubicBezTo>
                  <a:pt x="2832193" y="1984778"/>
                  <a:pt x="2831374" y="1987984"/>
                  <a:pt x="2830828" y="1991940"/>
                </a:cubicBezTo>
                <a:cubicBezTo>
                  <a:pt x="2830283" y="1995896"/>
                  <a:pt x="2830010" y="2000876"/>
                  <a:pt x="2830010" y="2006879"/>
                </a:cubicBezTo>
                <a:cubicBezTo>
                  <a:pt x="2830010" y="2015337"/>
                  <a:pt x="2830760" y="2022090"/>
                  <a:pt x="2832261" y="2027138"/>
                </a:cubicBezTo>
                <a:cubicBezTo>
                  <a:pt x="2833761" y="2032185"/>
                  <a:pt x="2836081" y="2036347"/>
                  <a:pt x="2839219" y="2039621"/>
                </a:cubicBezTo>
                <a:cubicBezTo>
                  <a:pt x="2842356" y="2042895"/>
                  <a:pt x="2847950" y="2046851"/>
                  <a:pt x="2855999" y="2051490"/>
                </a:cubicBezTo>
                <a:cubicBezTo>
                  <a:pt x="2864048" y="2056128"/>
                  <a:pt x="2874007" y="2060630"/>
                  <a:pt x="2885876" y="2064996"/>
                </a:cubicBezTo>
                <a:cubicBezTo>
                  <a:pt x="2897745" y="2069361"/>
                  <a:pt x="2911251" y="2073045"/>
                  <a:pt x="2926395" y="2076046"/>
                </a:cubicBezTo>
                <a:cubicBezTo>
                  <a:pt x="2941538" y="2079048"/>
                  <a:pt x="2957977" y="2080548"/>
                  <a:pt x="2975713" y="2080548"/>
                </a:cubicBezTo>
                <a:cubicBezTo>
                  <a:pt x="3001088" y="2080548"/>
                  <a:pt x="3024758" y="2077138"/>
                  <a:pt x="3046722" y="2070317"/>
                </a:cubicBezTo>
                <a:cubicBezTo>
                  <a:pt x="3068687" y="2063495"/>
                  <a:pt x="3087787" y="2053332"/>
                  <a:pt x="3104021" y="2039825"/>
                </a:cubicBezTo>
                <a:cubicBezTo>
                  <a:pt x="3120256" y="2026319"/>
                  <a:pt x="3132943" y="2009880"/>
                  <a:pt x="3142084" y="1990507"/>
                </a:cubicBezTo>
                <a:cubicBezTo>
                  <a:pt x="3151225" y="1971135"/>
                  <a:pt x="3155795" y="1949034"/>
                  <a:pt x="3155795" y="1924205"/>
                </a:cubicBezTo>
                <a:cubicBezTo>
                  <a:pt x="3155795" y="1903195"/>
                  <a:pt x="3152316" y="1884982"/>
                  <a:pt x="3145358" y="1869566"/>
                </a:cubicBezTo>
                <a:cubicBezTo>
                  <a:pt x="3138400" y="1854150"/>
                  <a:pt x="3129260" y="1840780"/>
                  <a:pt x="3117936" y="1829457"/>
                </a:cubicBezTo>
                <a:cubicBezTo>
                  <a:pt x="3106613" y="1818133"/>
                  <a:pt x="3093721" y="1808311"/>
                  <a:pt x="3079260" y="1799989"/>
                </a:cubicBezTo>
                <a:cubicBezTo>
                  <a:pt x="3064798" y="1791667"/>
                  <a:pt x="3050064" y="1784027"/>
                  <a:pt x="3035058" y="1777069"/>
                </a:cubicBezTo>
                <a:cubicBezTo>
                  <a:pt x="3020051" y="1770112"/>
                  <a:pt x="3005317" y="1763222"/>
                  <a:pt x="2990856" y="1756401"/>
                </a:cubicBezTo>
                <a:cubicBezTo>
                  <a:pt x="2976395" y="1749579"/>
                  <a:pt x="2963502" y="1742076"/>
                  <a:pt x="2952179" y="1733890"/>
                </a:cubicBezTo>
                <a:cubicBezTo>
                  <a:pt x="2940856" y="1725705"/>
                  <a:pt x="2931783" y="1716292"/>
                  <a:pt x="2924962" y="1705650"/>
                </a:cubicBezTo>
                <a:cubicBezTo>
                  <a:pt x="2918141" y="1695009"/>
                  <a:pt x="2914730" y="1682322"/>
                  <a:pt x="2914730" y="1667588"/>
                </a:cubicBezTo>
                <a:cubicBezTo>
                  <a:pt x="2914730" y="1657492"/>
                  <a:pt x="2916504" y="1647942"/>
                  <a:pt x="2920051" y="1638938"/>
                </a:cubicBezTo>
                <a:cubicBezTo>
                  <a:pt x="2923598" y="1629934"/>
                  <a:pt x="2928918" y="1622158"/>
                  <a:pt x="2936013" y="1615609"/>
                </a:cubicBezTo>
                <a:cubicBezTo>
                  <a:pt x="2943107" y="1609061"/>
                  <a:pt x="2952111" y="1603808"/>
                  <a:pt x="2963025" y="1599852"/>
                </a:cubicBezTo>
                <a:cubicBezTo>
                  <a:pt x="2973939" y="1595896"/>
                  <a:pt x="2986763" y="1593918"/>
                  <a:pt x="3001497" y="1593918"/>
                </a:cubicBezTo>
                <a:cubicBezTo>
                  <a:pt x="3017322" y="1593918"/>
                  <a:pt x="3031579" y="1595896"/>
                  <a:pt x="3044267" y="1599852"/>
                </a:cubicBezTo>
                <a:cubicBezTo>
                  <a:pt x="3056954" y="1603808"/>
                  <a:pt x="3067937" y="1608174"/>
                  <a:pt x="3077213" y="1612949"/>
                </a:cubicBezTo>
                <a:cubicBezTo>
                  <a:pt x="3086490" y="1617724"/>
                  <a:pt x="3094335" y="1622021"/>
                  <a:pt x="3100747" y="1625841"/>
                </a:cubicBezTo>
                <a:cubicBezTo>
                  <a:pt x="3107159" y="1629661"/>
                  <a:pt x="3111865" y="1631571"/>
                  <a:pt x="3114867" y="1631571"/>
                </a:cubicBezTo>
                <a:cubicBezTo>
                  <a:pt x="3116777" y="1631571"/>
                  <a:pt x="3118482" y="1630957"/>
                  <a:pt x="3119983" y="1629729"/>
                </a:cubicBezTo>
                <a:cubicBezTo>
                  <a:pt x="3121483" y="1628502"/>
                  <a:pt x="3122643" y="1626592"/>
                  <a:pt x="3123462" y="1624000"/>
                </a:cubicBezTo>
                <a:cubicBezTo>
                  <a:pt x="3124280" y="1621407"/>
                  <a:pt x="3124894" y="1618201"/>
                  <a:pt x="3125303" y="1614382"/>
                </a:cubicBezTo>
                <a:cubicBezTo>
                  <a:pt x="3125713" y="1610562"/>
                  <a:pt x="3125917" y="1606196"/>
                  <a:pt x="3125917" y="1601285"/>
                </a:cubicBezTo>
                <a:cubicBezTo>
                  <a:pt x="3125917" y="1596100"/>
                  <a:pt x="3125781" y="1591871"/>
                  <a:pt x="3125508" y="1588597"/>
                </a:cubicBezTo>
                <a:cubicBezTo>
                  <a:pt x="3125235" y="1585323"/>
                  <a:pt x="3124826" y="1582526"/>
                  <a:pt x="3124280" y="1580207"/>
                </a:cubicBezTo>
                <a:cubicBezTo>
                  <a:pt x="3123734" y="1577888"/>
                  <a:pt x="3123052" y="1575978"/>
                  <a:pt x="3122234" y="1574477"/>
                </a:cubicBezTo>
                <a:cubicBezTo>
                  <a:pt x="3121415" y="1572976"/>
                  <a:pt x="3119710" y="1570930"/>
                  <a:pt x="3117118" y="1568338"/>
                </a:cubicBezTo>
                <a:cubicBezTo>
                  <a:pt x="3114526" y="1565746"/>
                  <a:pt x="3109137" y="1562335"/>
                  <a:pt x="3100951" y="1558106"/>
                </a:cubicBezTo>
                <a:cubicBezTo>
                  <a:pt x="3092766" y="1553877"/>
                  <a:pt x="3083421" y="1550057"/>
                  <a:pt x="3072916" y="1546646"/>
                </a:cubicBezTo>
                <a:cubicBezTo>
                  <a:pt x="3062411" y="1543235"/>
                  <a:pt x="3051224" y="1540507"/>
                  <a:pt x="3039355" y="1538461"/>
                </a:cubicBezTo>
                <a:cubicBezTo>
                  <a:pt x="3027486" y="1536414"/>
                  <a:pt x="3015685" y="1535391"/>
                  <a:pt x="3003953" y="1535391"/>
                </a:cubicBezTo>
                <a:close/>
                <a:moveTo>
                  <a:pt x="0" y="0"/>
                </a:moveTo>
                <a:lnTo>
                  <a:pt x="3600000" y="0"/>
                </a:lnTo>
                <a:lnTo>
                  <a:pt x="360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txBody>
          <a:bodyPr lIns="68580" tIns="34290" rIns="68580" bIns="34290"/>
          <a:lstStyle/>
          <a:p>
            <a:pPr algn="ctr">
              <a:defRPr/>
            </a:pPr>
            <a:endParaRPr lang="zh-CN" altLang="en-US" sz="4950" noProof="1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87889" y="2020889"/>
            <a:ext cx="2816225" cy="28162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noProof="1"/>
          </a:p>
        </p:txBody>
      </p:sp>
    </p:spTree>
    <p:extLst>
      <p:ext uri="{BB962C8B-B14F-4D97-AF65-F5344CB8AC3E}">
        <p14:creationId xmlns:p14="http://schemas.microsoft.com/office/powerpoint/2010/main" val="2862389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流程图: 卡片 22"/>
          <p:cNvSpPr/>
          <p:nvPr/>
        </p:nvSpPr>
        <p:spPr>
          <a:xfrm flipH="1" flipV="1">
            <a:off x="5511800" y="2509838"/>
            <a:ext cx="5156200" cy="1890712"/>
          </a:xfrm>
          <a:prstGeom prst="flowChartPunchedCard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10" name="任意多边形 9"/>
          <p:cNvSpPr/>
          <p:nvPr/>
        </p:nvSpPr>
        <p:spPr>
          <a:xfrm>
            <a:off x="4862513" y="2509838"/>
            <a:ext cx="539750" cy="1890712"/>
          </a:xfrm>
          <a:custGeom>
            <a:avLst/>
            <a:gdLst/>
            <a:ahLst/>
            <a:cxnLst/>
            <a:rect l="l" t="t" r="r" b="b"/>
            <a:pathLst>
              <a:path w="720000" h="2520000">
                <a:moveTo>
                  <a:pt x="531854" y="89764"/>
                </a:moveTo>
                <a:lnTo>
                  <a:pt x="125832" y="563456"/>
                </a:lnTo>
                <a:lnTo>
                  <a:pt x="125832" y="602524"/>
                </a:lnTo>
                <a:lnTo>
                  <a:pt x="230477" y="602524"/>
                </a:lnTo>
                <a:lnTo>
                  <a:pt x="230477" y="2382880"/>
                </a:lnTo>
                <a:lnTo>
                  <a:pt x="531854" y="2382880"/>
                </a:lnTo>
                <a:close/>
                <a:moveTo>
                  <a:pt x="0" y="0"/>
                </a:moveTo>
                <a:lnTo>
                  <a:pt x="720000" y="0"/>
                </a:lnTo>
                <a:lnTo>
                  <a:pt x="7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17413" name="文本框 12"/>
          <p:cNvSpPr txBox="1">
            <a:spLocks noChangeArrowheads="1"/>
          </p:cNvSpPr>
          <p:nvPr/>
        </p:nvSpPr>
        <p:spPr bwMode="auto">
          <a:xfrm>
            <a:off x="5743576" y="3236913"/>
            <a:ext cx="2784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ea typeface="张海山锐线体简" pitchFamily="2" charset="-122"/>
              </a:rPr>
              <a:t>需求分析</a:t>
            </a:r>
            <a:endParaRPr lang="zh-CN" altLang="zh-CN" sz="1300" dirty="0"/>
          </a:p>
        </p:txBody>
      </p:sp>
      <p:sp>
        <p:nvSpPr>
          <p:cNvPr id="17414" name="文本框 6"/>
          <p:cNvSpPr txBox="1">
            <a:spLocks noChangeArrowheads="1"/>
          </p:cNvSpPr>
          <p:nvPr/>
        </p:nvSpPr>
        <p:spPr bwMode="auto">
          <a:xfrm>
            <a:off x="1724026" y="2287589"/>
            <a:ext cx="30428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</a:t>
            </a:r>
            <a:endParaRPr lang="zh-CN" altLang="en-US" sz="720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415" name="文本框 15"/>
          <p:cNvSpPr txBox="1">
            <a:spLocks noChangeArrowheads="1"/>
          </p:cNvSpPr>
          <p:nvPr/>
        </p:nvSpPr>
        <p:spPr bwMode="auto">
          <a:xfrm>
            <a:off x="1724025" y="3489326"/>
            <a:ext cx="245451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ONE</a:t>
            </a:r>
            <a:endParaRPr lang="zh-CN" altLang="en-US" sz="720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0706643"/>
      </p:ext>
    </p:extLst>
  </p:cSld>
  <p:clrMapOvr>
    <a:masterClrMapping/>
  </p:clrMapOvr>
  <p:transition spd="slow" advClick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7"/>
          <p:cNvGrpSpPr>
            <a:grpSpLocks/>
          </p:cNvGrpSpPr>
          <p:nvPr/>
        </p:nvGrpSpPr>
        <p:grpSpPr bwMode="auto">
          <a:xfrm>
            <a:off x="1653332" y="3105"/>
            <a:ext cx="2898775" cy="692150"/>
            <a:chOff x="88900" y="0"/>
            <a:chExt cx="2898924" cy="692696"/>
          </a:xfrm>
          <a:solidFill>
            <a:srgbClr val="002060"/>
          </a:solidFill>
        </p:grpSpPr>
        <p:sp>
          <p:nvSpPr>
            <p:cNvPr id="4" name="矩形 3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0833" y="115979"/>
              <a:ext cx="2736991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2060"/>
                  </a:solidFill>
                </a:rPr>
                <a:t>需求分析</a:t>
              </a:r>
              <a:endParaRPr lang="en-US" altLang="zh-CN" sz="24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85CFEE4-15BA-4927-AC64-C44C9FEA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57" y="970046"/>
            <a:ext cx="5921407" cy="51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2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7"/>
          <p:cNvGrpSpPr>
            <a:grpSpLocks/>
          </p:cNvGrpSpPr>
          <p:nvPr/>
        </p:nvGrpSpPr>
        <p:grpSpPr bwMode="auto">
          <a:xfrm>
            <a:off x="1653332" y="3105"/>
            <a:ext cx="2898775" cy="692150"/>
            <a:chOff x="88900" y="0"/>
            <a:chExt cx="2898924" cy="692696"/>
          </a:xfrm>
          <a:solidFill>
            <a:srgbClr val="002060"/>
          </a:solidFill>
        </p:grpSpPr>
        <p:sp>
          <p:nvSpPr>
            <p:cNvPr id="4" name="矩形 3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0833" y="115979"/>
              <a:ext cx="2736991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2060"/>
                  </a:solidFill>
                </a:rPr>
                <a:t>功能分解图</a:t>
              </a:r>
              <a:endParaRPr lang="en-US" altLang="zh-CN" sz="24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F001905-15EC-4BE2-A91F-8BC85484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88" y="1356407"/>
            <a:ext cx="9708721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3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7"/>
          <p:cNvGrpSpPr>
            <a:grpSpLocks/>
          </p:cNvGrpSpPr>
          <p:nvPr/>
        </p:nvGrpSpPr>
        <p:grpSpPr bwMode="auto">
          <a:xfrm>
            <a:off x="1653332" y="3105"/>
            <a:ext cx="2898775" cy="692150"/>
            <a:chOff x="88900" y="0"/>
            <a:chExt cx="2898924" cy="692696"/>
          </a:xfrm>
          <a:solidFill>
            <a:srgbClr val="002060"/>
          </a:solidFill>
        </p:grpSpPr>
        <p:sp>
          <p:nvSpPr>
            <p:cNvPr id="4" name="矩形 3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0833" y="115979"/>
              <a:ext cx="2736991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2060"/>
                  </a:solidFill>
                </a:rPr>
                <a:t>系统整体流程图</a:t>
              </a:r>
              <a:endParaRPr lang="en-US" altLang="zh-CN" sz="2400" dirty="0">
                <a:solidFill>
                  <a:srgbClr val="00206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841902" y="3353730"/>
            <a:ext cx="1114817" cy="4133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</a:t>
            </a:r>
          </a:p>
        </p:txBody>
      </p:sp>
      <p:sp>
        <p:nvSpPr>
          <p:cNvPr id="10" name="矩形 9"/>
          <p:cNvSpPr/>
          <p:nvPr/>
        </p:nvSpPr>
        <p:spPr>
          <a:xfrm>
            <a:off x="2792759" y="3261443"/>
            <a:ext cx="1873714" cy="59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读取数据</a:t>
            </a:r>
          </a:p>
        </p:txBody>
      </p:sp>
      <p:sp>
        <p:nvSpPr>
          <p:cNvPr id="19" name="矩形 18"/>
          <p:cNvSpPr/>
          <p:nvPr/>
        </p:nvSpPr>
        <p:spPr>
          <a:xfrm>
            <a:off x="5763962" y="3261443"/>
            <a:ext cx="1345093" cy="59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数据解析</a:t>
            </a:r>
          </a:p>
        </p:txBody>
      </p:sp>
      <p:cxnSp>
        <p:nvCxnSpPr>
          <p:cNvPr id="25" name="直接箭头连接符 24"/>
          <p:cNvCxnSpPr>
            <a:cxnSpLocks/>
            <a:stCxn id="10" idx="3"/>
            <a:endCxn id="19" idx="1"/>
          </p:cNvCxnSpPr>
          <p:nvPr/>
        </p:nvCxnSpPr>
        <p:spPr>
          <a:xfrm>
            <a:off x="4666473" y="3560409"/>
            <a:ext cx="1097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cxnSpLocks/>
            <a:stCxn id="19" idx="0"/>
            <a:endCxn id="38" idx="2"/>
          </p:cNvCxnSpPr>
          <p:nvPr/>
        </p:nvCxnSpPr>
        <p:spPr>
          <a:xfrm flipV="1">
            <a:off x="6436509" y="2213900"/>
            <a:ext cx="232554" cy="104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994540" y="567906"/>
            <a:ext cx="1370322" cy="7259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匹配正则</a:t>
            </a:r>
          </a:p>
        </p:txBody>
      </p:sp>
      <p:cxnSp>
        <p:nvCxnSpPr>
          <p:cNvPr id="36" name="直接箭头连接符 35"/>
          <p:cNvCxnSpPr>
            <a:cxnSpLocks/>
          </p:cNvCxnSpPr>
          <p:nvPr/>
        </p:nvCxnSpPr>
        <p:spPr>
          <a:xfrm>
            <a:off x="4666473" y="1293815"/>
            <a:ext cx="0" cy="44891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536013" y="1294610"/>
            <a:ext cx="2266100" cy="919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CANMessage</a:t>
            </a:r>
            <a:r>
              <a:rPr lang="zh-CN" altLang="en-US" dirty="0"/>
              <a:t>、</a:t>
            </a:r>
            <a:r>
              <a:rPr lang="en-US" altLang="zh-CN" dirty="0" err="1"/>
              <a:t>CANSignal</a:t>
            </a:r>
            <a:endParaRPr lang="en-US" altLang="zh-CN" dirty="0"/>
          </a:p>
          <a:p>
            <a:pPr algn="ctr"/>
            <a:r>
              <a:rPr lang="en-US" altLang="zh-CN" dirty="0"/>
              <a:t>Model</a:t>
            </a:r>
            <a:endParaRPr lang="zh-CN" altLang="en-US" dirty="0"/>
          </a:p>
        </p:txBody>
      </p:sp>
      <p:cxnSp>
        <p:nvCxnSpPr>
          <p:cNvPr id="42" name="直接箭头连接符 41"/>
          <p:cNvCxnSpPr>
            <a:cxnSpLocks/>
          </p:cNvCxnSpPr>
          <p:nvPr/>
        </p:nvCxnSpPr>
        <p:spPr>
          <a:xfrm flipV="1">
            <a:off x="3633065" y="4809321"/>
            <a:ext cx="0" cy="57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CBE6A5D-85EE-4D7D-85EB-76AEEBC3F952}"/>
              </a:ext>
            </a:extLst>
          </p:cNvPr>
          <p:cNvSpPr/>
          <p:nvPr/>
        </p:nvSpPr>
        <p:spPr>
          <a:xfrm>
            <a:off x="2447111" y="1455290"/>
            <a:ext cx="1560030" cy="59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用户数据库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3C11099-8BF1-4344-944F-E859283A95D6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 flipV="1">
            <a:off x="4007141" y="1754255"/>
            <a:ext cx="1528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2F7F576-E6A4-47C6-B094-728C8BDB1ED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960420" y="3560409"/>
            <a:ext cx="832339" cy="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663F70CA-9B05-402B-84F7-C44DAF276286}"/>
              </a:ext>
            </a:extLst>
          </p:cNvPr>
          <p:cNvSpPr/>
          <p:nvPr/>
        </p:nvSpPr>
        <p:spPr>
          <a:xfrm>
            <a:off x="841902" y="5407818"/>
            <a:ext cx="1185403" cy="59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搜索串口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6391BC4C-6694-48FD-91C9-02FF8F5D671C}"/>
              </a:ext>
            </a:extLst>
          </p:cNvPr>
          <p:cNvCxnSpPr>
            <a:cxnSpLocks/>
          </p:cNvCxnSpPr>
          <p:nvPr/>
        </p:nvCxnSpPr>
        <p:spPr>
          <a:xfrm>
            <a:off x="2014997" y="5689201"/>
            <a:ext cx="777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EF6A5B5C-63D8-4409-A9FB-143D8BB3FF81}"/>
              </a:ext>
            </a:extLst>
          </p:cNvPr>
          <p:cNvSpPr/>
          <p:nvPr/>
        </p:nvSpPr>
        <p:spPr>
          <a:xfrm>
            <a:off x="2809137" y="5407818"/>
            <a:ext cx="1185403" cy="59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打开串口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DA36B7B-9643-42D5-9F84-949B6705DDD4}"/>
              </a:ext>
            </a:extLst>
          </p:cNvPr>
          <p:cNvSpPr/>
          <p:nvPr/>
        </p:nvSpPr>
        <p:spPr>
          <a:xfrm>
            <a:off x="3216166" y="4193875"/>
            <a:ext cx="762609" cy="59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开启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795A251-C174-4E3E-858B-2AEEFB91FDF7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flipH="1" flipV="1">
            <a:off x="1399311" y="3767089"/>
            <a:ext cx="1816855" cy="72575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D22A6A41-AAAB-40A4-8850-ADDA77C7271F}"/>
              </a:ext>
            </a:extLst>
          </p:cNvPr>
          <p:cNvSpPr txBox="1"/>
          <p:nvPr/>
        </p:nvSpPr>
        <p:spPr>
          <a:xfrm>
            <a:off x="1399310" y="4086490"/>
            <a:ext cx="80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发送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C743537-7871-4ABD-903B-99E20866F646}"/>
              </a:ext>
            </a:extLst>
          </p:cNvPr>
          <p:cNvSpPr txBox="1"/>
          <p:nvPr/>
        </p:nvSpPr>
        <p:spPr>
          <a:xfrm>
            <a:off x="6669063" y="2617076"/>
            <a:ext cx="99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</a:t>
            </a:r>
            <a:r>
              <a:rPr lang="zh-CN" altLang="en-US" dirty="0"/>
              <a:t>匹配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AA5E00D2-10DA-4E00-9012-145F4130CEB6}"/>
              </a:ext>
            </a:extLst>
          </p:cNvPr>
          <p:cNvCxnSpPr>
            <a:cxnSpLocks/>
          </p:cNvCxnSpPr>
          <p:nvPr/>
        </p:nvCxnSpPr>
        <p:spPr>
          <a:xfrm>
            <a:off x="7089102" y="3544646"/>
            <a:ext cx="1097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C8C57D50-2CE2-43A9-8114-398072D15C48}"/>
              </a:ext>
            </a:extLst>
          </p:cNvPr>
          <p:cNvSpPr/>
          <p:nvPr/>
        </p:nvSpPr>
        <p:spPr>
          <a:xfrm>
            <a:off x="8155060" y="3224660"/>
            <a:ext cx="1345093" cy="59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计算物理值</a:t>
            </a:r>
          </a:p>
        </p:txBody>
      </p: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7F0DC7AE-92E1-4D1B-9502-5C53E5C465F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7802113" y="1754255"/>
            <a:ext cx="171151" cy="179039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65137D4-BDD3-44F2-8373-C4E4B30E2974}"/>
              </a:ext>
            </a:extLst>
          </p:cNvPr>
          <p:cNvSpPr/>
          <p:nvPr/>
        </p:nvSpPr>
        <p:spPr>
          <a:xfrm>
            <a:off x="10452691" y="3055477"/>
            <a:ext cx="1262041" cy="10098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界面显示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AA354A3-AA0A-4743-B202-C1ECCB0665E7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9500153" y="3513116"/>
            <a:ext cx="935641" cy="1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A12ABAB1-5195-4820-A9A4-ED72208F79F1}"/>
              </a:ext>
            </a:extLst>
          </p:cNvPr>
          <p:cNvSpPr/>
          <p:nvPr/>
        </p:nvSpPr>
        <p:spPr>
          <a:xfrm>
            <a:off x="10435794" y="4520891"/>
            <a:ext cx="1262042" cy="5418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界面输入物理值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1CC517E-8A37-4B8F-A599-09249BA689BE}"/>
              </a:ext>
            </a:extLst>
          </p:cNvPr>
          <p:cNvSpPr/>
          <p:nvPr/>
        </p:nvSpPr>
        <p:spPr>
          <a:xfrm>
            <a:off x="10239364" y="2764221"/>
            <a:ext cx="1679367" cy="280626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A65D367-D22A-46FF-AED0-EC37767D34A1}"/>
              </a:ext>
            </a:extLst>
          </p:cNvPr>
          <p:cNvSpPr/>
          <p:nvPr/>
        </p:nvSpPr>
        <p:spPr>
          <a:xfrm>
            <a:off x="10239364" y="2292117"/>
            <a:ext cx="1679368" cy="472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界面部分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A8B3F55-FC3D-48A2-B32A-B337782E946E}"/>
              </a:ext>
            </a:extLst>
          </p:cNvPr>
          <p:cNvSpPr/>
          <p:nvPr/>
        </p:nvSpPr>
        <p:spPr>
          <a:xfrm>
            <a:off x="7329116" y="4498981"/>
            <a:ext cx="1345093" cy="59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数据合成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5691D887-9FF1-4F8F-8CA6-9DF5CEFC039C}"/>
              </a:ext>
            </a:extLst>
          </p:cNvPr>
          <p:cNvCxnSpPr>
            <a:stCxn id="81" idx="1"/>
          </p:cNvCxnSpPr>
          <p:nvPr/>
        </p:nvCxnSpPr>
        <p:spPr>
          <a:xfrm flipH="1" flipV="1">
            <a:off x="8460828" y="4791805"/>
            <a:ext cx="19749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94E8B483-5A50-4035-B094-99A0D7AFA8C3}"/>
              </a:ext>
            </a:extLst>
          </p:cNvPr>
          <p:cNvSpPr/>
          <p:nvPr/>
        </p:nvSpPr>
        <p:spPr>
          <a:xfrm>
            <a:off x="3978775" y="3987909"/>
            <a:ext cx="1262041" cy="10098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CANTool</a:t>
            </a:r>
            <a:r>
              <a:rPr lang="zh-CN" altLang="en-US" dirty="0"/>
              <a:t>装置</a:t>
            </a: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89144D64-DF40-4776-8893-5182BAB2F48B}"/>
              </a:ext>
            </a:extLst>
          </p:cNvPr>
          <p:cNvCxnSpPr>
            <a:stCxn id="84" idx="1"/>
            <a:endCxn id="87" idx="3"/>
          </p:cNvCxnSpPr>
          <p:nvPr/>
        </p:nvCxnSpPr>
        <p:spPr>
          <a:xfrm flipH="1" flipV="1">
            <a:off x="5240816" y="4492840"/>
            <a:ext cx="2088300" cy="30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0B47C695-AA60-4B0D-B9A0-C49600D42468}"/>
              </a:ext>
            </a:extLst>
          </p:cNvPr>
          <p:cNvSpPr txBox="1"/>
          <p:nvPr/>
        </p:nvSpPr>
        <p:spPr>
          <a:xfrm>
            <a:off x="5902978" y="4291440"/>
            <a:ext cx="80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发送</a:t>
            </a:r>
          </a:p>
        </p:txBody>
      </p:sp>
    </p:spTree>
    <p:extLst>
      <p:ext uri="{BB962C8B-B14F-4D97-AF65-F5344CB8AC3E}">
        <p14:creationId xmlns:p14="http://schemas.microsoft.com/office/powerpoint/2010/main" val="25097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流程图: 卡片 28"/>
          <p:cNvSpPr/>
          <p:nvPr/>
        </p:nvSpPr>
        <p:spPr>
          <a:xfrm flipH="1" flipV="1">
            <a:off x="5511800" y="2509838"/>
            <a:ext cx="5156200" cy="1890712"/>
          </a:xfrm>
          <a:prstGeom prst="flowChartPunchedCard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14" name="任意多边形 13"/>
          <p:cNvSpPr/>
          <p:nvPr/>
        </p:nvSpPr>
        <p:spPr>
          <a:xfrm>
            <a:off x="4846638" y="2508251"/>
            <a:ext cx="539750" cy="1890713"/>
          </a:xfrm>
          <a:custGeom>
            <a:avLst/>
            <a:gdLst/>
            <a:ahLst/>
            <a:cxnLst/>
            <a:rect l="l" t="t" r="r" b="b"/>
            <a:pathLst>
              <a:path w="720000" h="2520000">
                <a:moveTo>
                  <a:pt x="291693" y="109264"/>
                </a:moveTo>
                <a:cubicBezTo>
                  <a:pt x="249835" y="109264"/>
                  <a:pt x="211000" y="117403"/>
                  <a:pt x="175188" y="133681"/>
                </a:cubicBezTo>
                <a:cubicBezTo>
                  <a:pt x="139377" y="149959"/>
                  <a:pt x="94496" y="181818"/>
                  <a:pt x="40545" y="229257"/>
                </a:cubicBezTo>
                <a:lnTo>
                  <a:pt x="40545" y="525053"/>
                </a:lnTo>
                <a:cubicBezTo>
                  <a:pt x="85194" y="476683"/>
                  <a:pt x="134028" y="452499"/>
                  <a:pt x="187048" y="452499"/>
                </a:cubicBezTo>
                <a:cubicBezTo>
                  <a:pt x="227976" y="452499"/>
                  <a:pt x="262392" y="470870"/>
                  <a:pt x="290298" y="507612"/>
                </a:cubicBezTo>
                <a:cubicBezTo>
                  <a:pt x="318203" y="544354"/>
                  <a:pt x="332156" y="607838"/>
                  <a:pt x="332156" y="698065"/>
                </a:cubicBezTo>
                <a:cubicBezTo>
                  <a:pt x="332156" y="837592"/>
                  <a:pt x="309831" y="1048276"/>
                  <a:pt x="265183" y="1330120"/>
                </a:cubicBezTo>
                <a:cubicBezTo>
                  <a:pt x="207512" y="1699399"/>
                  <a:pt x="132633" y="2056587"/>
                  <a:pt x="40545" y="2401682"/>
                </a:cubicBezTo>
                <a:lnTo>
                  <a:pt x="669809" y="2401682"/>
                </a:lnTo>
                <a:lnTo>
                  <a:pt x="669809" y="2100305"/>
                </a:lnTo>
                <a:lnTo>
                  <a:pt x="425638" y="2100305"/>
                </a:lnTo>
                <a:cubicBezTo>
                  <a:pt x="512145" y="1705911"/>
                  <a:pt x="572141" y="1392441"/>
                  <a:pt x="605627" y="1159898"/>
                </a:cubicBezTo>
                <a:cubicBezTo>
                  <a:pt x="634463" y="960840"/>
                  <a:pt x="648880" y="790153"/>
                  <a:pt x="648880" y="647836"/>
                </a:cubicBezTo>
                <a:cubicBezTo>
                  <a:pt x="648880" y="457150"/>
                  <a:pt x="614696" y="319716"/>
                  <a:pt x="546328" y="235535"/>
                </a:cubicBezTo>
                <a:cubicBezTo>
                  <a:pt x="477961" y="151354"/>
                  <a:pt x="393082" y="109264"/>
                  <a:pt x="291693" y="109264"/>
                </a:cubicBezTo>
                <a:close/>
                <a:moveTo>
                  <a:pt x="0" y="0"/>
                </a:moveTo>
                <a:lnTo>
                  <a:pt x="720000" y="0"/>
                </a:lnTo>
                <a:lnTo>
                  <a:pt x="7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22533" name="文本框 16"/>
          <p:cNvSpPr txBox="1">
            <a:spLocks noChangeArrowheads="1"/>
          </p:cNvSpPr>
          <p:nvPr/>
        </p:nvSpPr>
        <p:spPr bwMode="auto">
          <a:xfrm>
            <a:off x="5743575" y="3152937"/>
            <a:ext cx="41468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ea typeface="张海山锐线体简" pitchFamily="2" charset="-122"/>
              </a:rPr>
              <a:t>开发过程</a:t>
            </a:r>
            <a:endParaRPr lang="en-US" altLang="zh-CN" sz="2400" dirty="0">
              <a:solidFill>
                <a:schemeClr val="bg1"/>
              </a:solidFill>
              <a:ea typeface="张海山锐线体简" pitchFamily="2" charset="-122"/>
            </a:endParaRPr>
          </a:p>
        </p:txBody>
      </p:sp>
      <p:sp>
        <p:nvSpPr>
          <p:cNvPr id="22534" name="文本框 24"/>
          <p:cNvSpPr txBox="1">
            <a:spLocks noChangeArrowheads="1"/>
          </p:cNvSpPr>
          <p:nvPr/>
        </p:nvSpPr>
        <p:spPr bwMode="auto">
          <a:xfrm>
            <a:off x="1724026" y="2287589"/>
            <a:ext cx="30428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</a:t>
            </a:r>
            <a:endParaRPr lang="zh-CN" altLang="en-US" sz="720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535" name="文本框 25"/>
          <p:cNvSpPr txBox="1">
            <a:spLocks noChangeArrowheads="1"/>
          </p:cNvSpPr>
          <p:nvPr/>
        </p:nvSpPr>
        <p:spPr bwMode="auto">
          <a:xfrm>
            <a:off x="1724025" y="3489326"/>
            <a:ext cx="25843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>
                <a:solidFill>
                  <a:srgbClr val="8080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TWO</a:t>
            </a:r>
            <a:endParaRPr lang="zh-CN" altLang="en-US" sz="7200">
              <a:solidFill>
                <a:srgbClr val="8080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633454"/>
      </p:ext>
    </p:extLst>
  </p:cSld>
  <p:clrMapOvr>
    <a:masterClrMapping/>
  </p:clrMapOvr>
  <p:transition spd="slow" advClick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7" name="组合 17"/>
          <p:cNvGrpSpPr>
            <a:grpSpLocks/>
          </p:cNvGrpSpPr>
          <p:nvPr/>
        </p:nvGrpSpPr>
        <p:grpSpPr bwMode="auto">
          <a:xfrm>
            <a:off x="1612900" y="-1"/>
            <a:ext cx="6868627" cy="653144"/>
            <a:chOff x="88900" y="-1"/>
            <a:chExt cx="4838251" cy="1163084"/>
          </a:xfrm>
          <a:solidFill>
            <a:srgbClr val="002060"/>
          </a:solidFill>
        </p:grpSpPr>
        <p:sp>
          <p:nvSpPr>
            <p:cNvPr id="27" name="矩形 26"/>
            <p:cNvSpPr/>
            <p:nvPr/>
          </p:nvSpPr>
          <p:spPr>
            <a:xfrm>
              <a:off x="88900" y="-1"/>
              <a:ext cx="92927" cy="11630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50833" y="115979"/>
              <a:ext cx="4676318" cy="8316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2060"/>
                  </a:solidFill>
                </a:rPr>
                <a:t>会议记录</a:t>
              </a: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906249FA-5B1A-4CF1-9DF8-5B0CB7FDFF4D}"/>
              </a:ext>
            </a:extLst>
          </p:cNvPr>
          <p:cNvSpPr/>
          <p:nvPr/>
        </p:nvSpPr>
        <p:spPr>
          <a:xfrm>
            <a:off x="1426347" y="3444604"/>
            <a:ext cx="318477" cy="318477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3BD702-1DCC-4CC2-875F-C41815CF2C10}"/>
              </a:ext>
            </a:extLst>
          </p:cNvPr>
          <p:cNvCxnSpPr>
            <a:stCxn id="11" idx="6"/>
            <a:endCxn id="32" idx="2"/>
          </p:cNvCxnSpPr>
          <p:nvPr/>
        </p:nvCxnSpPr>
        <p:spPr>
          <a:xfrm flipV="1">
            <a:off x="1744824" y="3597730"/>
            <a:ext cx="1965350" cy="6113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75AC8EF-0F1C-4372-A23C-8C877CBF32FE}"/>
              </a:ext>
            </a:extLst>
          </p:cNvPr>
          <p:cNvCxnSpPr>
            <a:stCxn id="32" idx="6"/>
            <a:endCxn id="33" idx="2"/>
          </p:cNvCxnSpPr>
          <p:nvPr/>
        </p:nvCxnSpPr>
        <p:spPr>
          <a:xfrm>
            <a:off x="4028651" y="3597730"/>
            <a:ext cx="2011419" cy="17943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6B2253E-50C5-4F74-83FE-9741C959B2BC}"/>
              </a:ext>
            </a:extLst>
          </p:cNvPr>
          <p:cNvSpPr txBox="1"/>
          <p:nvPr/>
        </p:nvSpPr>
        <p:spPr>
          <a:xfrm>
            <a:off x="8164938" y="380664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10.19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CDCDD8-594A-4F97-9199-A77669D3DB10}"/>
              </a:ext>
            </a:extLst>
          </p:cNvPr>
          <p:cNvSpPr txBox="1"/>
          <p:nvPr/>
        </p:nvSpPr>
        <p:spPr>
          <a:xfrm>
            <a:off x="5809617" y="384919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10.10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2B85DE-48FD-4BBB-B405-F2270D5E5C54}"/>
              </a:ext>
            </a:extLst>
          </p:cNvPr>
          <p:cNvSpPr txBox="1"/>
          <p:nvPr/>
        </p:nvSpPr>
        <p:spPr>
          <a:xfrm>
            <a:off x="3521286" y="385939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9.30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AFEB5A-CB01-43C2-A64F-63750DE8E197}"/>
              </a:ext>
            </a:extLst>
          </p:cNvPr>
          <p:cNvSpPr txBox="1"/>
          <p:nvPr/>
        </p:nvSpPr>
        <p:spPr>
          <a:xfrm>
            <a:off x="1290536" y="387967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9.21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CC097B-2AA4-4422-B203-04D1C0E51173}"/>
              </a:ext>
            </a:extLst>
          </p:cNvPr>
          <p:cNvGrpSpPr/>
          <p:nvPr/>
        </p:nvGrpSpPr>
        <p:grpSpPr>
          <a:xfrm>
            <a:off x="10548224" y="3607233"/>
            <a:ext cx="93855" cy="1584331"/>
            <a:chOff x="7819241" y="3438724"/>
            <a:chExt cx="93855" cy="1584331"/>
          </a:xfr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1284B49-C069-4D42-BE18-5B4E0CC937A7}"/>
                </a:ext>
              </a:extLst>
            </p:cNvPr>
            <p:cNvCxnSpPr/>
            <p:nvPr/>
          </p:nvCxnSpPr>
          <p:spPr>
            <a:xfrm flipH="1">
              <a:off x="7819241" y="3438724"/>
              <a:ext cx="650" cy="1583486"/>
            </a:xfrm>
            <a:prstGeom prst="line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CC9F7CF-BA0C-4340-9189-653EB48160B7}"/>
                </a:ext>
              </a:extLst>
            </p:cNvPr>
            <p:cNvSpPr/>
            <p:nvPr/>
          </p:nvSpPr>
          <p:spPr>
            <a:xfrm>
              <a:off x="7833922" y="4627184"/>
              <a:ext cx="79174" cy="395871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F37C875-17A8-4025-BCA1-82EBC3E9EB65}"/>
              </a:ext>
            </a:extLst>
          </p:cNvPr>
          <p:cNvGrpSpPr/>
          <p:nvPr/>
        </p:nvGrpSpPr>
        <p:grpSpPr>
          <a:xfrm>
            <a:off x="3593477" y="2017300"/>
            <a:ext cx="85824" cy="1583486"/>
            <a:chOff x="5862564" y="1850857"/>
            <a:chExt cx="85824" cy="1583486"/>
          </a:xfr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4977F3A-21B7-462C-A0E2-0B0DB555B7C4}"/>
                </a:ext>
              </a:extLst>
            </p:cNvPr>
            <p:cNvCxnSpPr/>
            <p:nvPr/>
          </p:nvCxnSpPr>
          <p:spPr>
            <a:xfrm flipH="1" flipV="1">
              <a:off x="5862564" y="1850857"/>
              <a:ext cx="650" cy="1583486"/>
            </a:xfrm>
            <a:prstGeom prst="line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4FD17B1-CE63-421B-86CF-29EB21D8E25F}"/>
                </a:ext>
              </a:extLst>
            </p:cNvPr>
            <p:cNvSpPr/>
            <p:nvPr/>
          </p:nvSpPr>
          <p:spPr>
            <a:xfrm flipV="1">
              <a:off x="5869214" y="1850857"/>
              <a:ext cx="79174" cy="395871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C015F54-B670-4E0E-BA41-1F95E5FC4FFC}"/>
              </a:ext>
            </a:extLst>
          </p:cNvPr>
          <p:cNvGrpSpPr/>
          <p:nvPr/>
        </p:nvGrpSpPr>
        <p:grpSpPr>
          <a:xfrm>
            <a:off x="1338773" y="3593199"/>
            <a:ext cx="90574" cy="1583486"/>
            <a:chOff x="3805443" y="3434343"/>
            <a:chExt cx="90574" cy="1583486"/>
          </a:xfr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234E8D4-1F6E-4311-A33E-77EA5F9F447C}"/>
                </a:ext>
              </a:extLst>
            </p:cNvPr>
            <p:cNvCxnSpPr/>
            <p:nvPr/>
          </p:nvCxnSpPr>
          <p:spPr>
            <a:xfrm flipH="1">
              <a:off x="3805443" y="3434343"/>
              <a:ext cx="650" cy="1583486"/>
            </a:xfrm>
            <a:prstGeom prst="line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7E56003-D2F7-4C5F-BF5F-15E889720CB2}"/>
                </a:ext>
              </a:extLst>
            </p:cNvPr>
            <p:cNvSpPr/>
            <p:nvPr/>
          </p:nvSpPr>
          <p:spPr>
            <a:xfrm>
              <a:off x="3816843" y="4619347"/>
              <a:ext cx="79174" cy="395871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4A58206-9DC9-4E1E-A21F-73E7A3703296}"/>
              </a:ext>
            </a:extLst>
          </p:cNvPr>
          <p:cNvSpPr txBox="1"/>
          <p:nvPr/>
        </p:nvSpPr>
        <p:spPr>
          <a:xfrm>
            <a:off x="1489807" y="4320954"/>
            <a:ext cx="183664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进行需求分析相关的讨论，理解需求，确定项目目标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C5F307-AFE3-4E22-91F3-9F0F79B87200}"/>
              </a:ext>
            </a:extLst>
          </p:cNvPr>
          <p:cNvSpPr txBox="1"/>
          <p:nvPr/>
        </p:nvSpPr>
        <p:spPr>
          <a:xfrm>
            <a:off x="6056402" y="4427956"/>
            <a:ext cx="202585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查看分别的进度，发现错误，纠正错误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4AA76ED-4600-4D13-B7EB-5BE04E44DA2B}"/>
              </a:ext>
            </a:extLst>
          </p:cNvPr>
          <p:cNvSpPr txBox="1"/>
          <p:nvPr/>
        </p:nvSpPr>
        <p:spPr>
          <a:xfrm>
            <a:off x="3710174" y="1686377"/>
            <a:ext cx="183464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进行功能分解，确定开发方式，分配任务，学习相关资料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668F587-4D47-4720-AE55-72B7BB8F770E}"/>
              </a:ext>
            </a:extLst>
          </p:cNvPr>
          <p:cNvSpPr/>
          <p:nvPr/>
        </p:nvSpPr>
        <p:spPr>
          <a:xfrm>
            <a:off x="3710174" y="3438491"/>
            <a:ext cx="318477" cy="318477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60E57DF-1C7C-4F84-8F63-2CA22C434C69}"/>
              </a:ext>
            </a:extLst>
          </p:cNvPr>
          <p:cNvSpPr/>
          <p:nvPr/>
        </p:nvSpPr>
        <p:spPr>
          <a:xfrm>
            <a:off x="6040070" y="3456434"/>
            <a:ext cx="318477" cy="318477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FF26AC5-1BDE-44BF-9568-5301CFE0087D}"/>
              </a:ext>
            </a:extLst>
          </p:cNvPr>
          <p:cNvSpPr/>
          <p:nvPr/>
        </p:nvSpPr>
        <p:spPr>
          <a:xfrm>
            <a:off x="8314758" y="3447994"/>
            <a:ext cx="318477" cy="318477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A2E3216-98A2-4C7D-B16E-D8BD60085D89}"/>
              </a:ext>
            </a:extLst>
          </p:cNvPr>
          <p:cNvCxnSpPr>
            <a:stCxn id="33" idx="6"/>
            <a:endCxn id="38" idx="2"/>
          </p:cNvCxnSpPr>
          <p:nvPr/>
        </p:nvCxnSpPr>
        <p:spPr>
          <a:xfrm flipV="1">
            <a:off x="6358547" y="3607233"/>
            <a:ext cx="1956211" cy="844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32C078B-2DB0-42F9-A690-A0801F743884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0" y="3603843"/>
            <a:ext cx="142634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E65FB1D-AF71-4667-ABB7-CD46712A0CFC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8633235" y="3607233"/>
            <a:ext cx="3558765" cy="16211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3F131850-CF1B-49C8-82BA-7128626D1D75}"/>
              </a:ext>
            </a:extLst>
          </p:cNvPr>
          <p:cNvSpPr/>
          <p:nvPr/>
        </p:nvSpPr>
        <p:spPr>
          <a:xfrm>
            <a:off x="10665163" y="3447462"/>
            <a:ext cx="318477" cy="318477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FA19BB1-7043-42B8-9ACB-314F58601753}"/>
              </a:ext>
            </a:extLst>
          </p:cNvPr>
          <p:cNvSpPr txBox="1"/>
          <p:nvPr/>
        </p:nvSpPr>
        <p:spPr>
          <a:xfrm>
            <a:off x="10434710" y="380605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10.27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C75CF2B-CE47-4E52-AEA0-A0882281E017}"/>
              </a:ext>
            </a:extLst>
          </p:cNvPr>
          <p:cNvGrpSpPr/>
          <p:nvPr/>
        </p:nvGrpSpPr>
        <p:grpSpPr>
          <a:xfrm>
            <a:off x="5953512" y="3623444"/>
            <a:ext cx="93855" cy="1584331"/>
            <a:chOff x="7819241" y="3438724"/>
            <a:chExt cx="93855" cy="1584331"/>
          </a:xfr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A3304FC-8965-41EC-BB2E-54C7A64A4A26}"/>
                </a:ext>
              </a:extLst>
            </p:cNvPr>
            <p:cNvCxnSpPr/>
            <p:nvPr/>
          </p:nvCxnSpPr>
          <p:spPr>
            <a:xfrm flipH="1">
              <a:off x="7819241" y="3438724"/>
              <a:ext cx="650" cy="1583486"/>
            </a:xfrm>
            <a:prstGeom prst="line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7C76981-E3AC-4022-9D31-31AC84A9CC1D}"/>
                </a:ext>
              </a:extLst>
            </p:cNvPr>
            <p:cNvSpPr/>
            <p:nvPr/>
          </p:nvSpPr>
          <p:spPr>
            <a:xfrm>
              <a:off x="7833922" y="4627184"/>
              <a:ext cx="79174" cy="395871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A4AF3BC-A0E0-4C77-B5A5-6D3E073D3951}"/>
              </a:ext>
            </a:extLst>
          </p:cNvPr>
          <p:cNvGrpSpPr/>
          <p:nvPr/>
        </p:nvGrpSpPr>
        <p:grpSpPr>
          <a:xfrm>
            <a:off x="8123341" y="2033512"/>
            <a:ext cx="85824" cy="1583486"/>
            <a:chOff x="5862564" y="1850857"/>
            <a:chExt cx="85824" cy="1583486"/>
          </a:xfr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194E5CE-5BFE-4B77-8806-8EE3241E8D86}"/>
                </a:ext>
              </a:extLst>
            </p:cNvPr>
            <p:cNvCxnSpPr/>
            <p:nvPr/>
          </p:nvCxnSpPr>
          <p:spPr>
            <a:xfrm flipH="1" flipV="1">
              <a:off x="5862564" y="1850857"/>
              <a:ext cx="650" cy="1583486"/>
            </a:xfrm>
            <a:prstGeom prst="line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E5299-B0E4-49F0-A26E-1B8A7E118778}"/>
                </a:ext>
              </a:extLst>
            </p:cNvPr>
            <p:cNvSpPr/>
            <p:nvPr/>
          </p:nvSpPr>
          <p:spPr>
            <a:xfrm flipV="1">
              <a:off x="5869214" y="1850857"/>
              <a:ext cx="79174" cy="395871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476BF830-58D9-4AE1-8BD0-9EA7270DD3AF}"/>
              </a:ext>
            </a:extLst>
          </p:cNvPr>
          <p:cNvSpPr txBox="1"/>
          <p:nvPr/>
        </p:nvSpPr>
        <p:spPr>
          <a:xfrm>
            <a:off x="8181671" y="1624764"/>
            <a:ext cx="183464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基本功能开发完毕，整合程序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761062-AB39-4A1C-A05A-663A266B4CC7}"/>
              </a:ext>
            </a:extLst>
          </p:cNvPr>
          <p:cNvSpPr txBox="1"/>
          <p:nvPr/>
        </p:nvSpPr>
        <p:spPr>
          <a:xfrm>
            <a:off x="10804901" y="4481460"/>
            <a:ext cx="123658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测试程序，编写文档</a:t>
            </a:r>
          </a:p>
        </p:txBody>
      </p:sp>
    </p:spTree>
    <p:extLst>
      <p:ext uri="{BB962C8B-B14F-4D97-AF65-F5344CB8AC3E}">
        <p14:creationId xmlns:p14="http://schemas.microsoft.com/office/powerpoint/2010/main" val="1820619859"/>
      </p:ext>
    </p:extLst>
  </p:cSld>
  <p:clrMapOvr>
    <a:masterClrMapping/>
  </p:clrMapOvr>
  <p:transition spd="slow"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7" name="组合 17"/>
          <p:cNvGrpSpPr>
            <a:grpSpLocks/>
          </p:cNvGrpSpPr>
          <p:nvPr/>
        </p:nvGrpSpPr>
        <p:grpSpPr bwMode="auto">
          <a:xfrm>
            <a:off x="1612900" y="0"/>
            <a:ext cx="7008585" cy="692150"/>
            <a:chOff x="88900" y="0"/>
            <a:chExt cx="5730919" cy="692696"/>
          </a:xfrm>
          <a:solidFill>
            <a:srgbClr val="002060"/>
          </a:solidFill>
        </p:grpSpPr>
        <p:sp>
          <p:nvSpPr>
            <p:cNvPr id="27" name="矩形 26"/>
            <p:cNvSpPr/>
            <p:nvPr/>
          </p:nvSpPr>
          <p:spPr>
            <a:xfrm>
              <a:off x="88900" y="0"/>
              <a:ext cx="90493" cy="692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50832" y="115979"/>
              <a:ext cx="5568987" cy="4620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2060"/>
                  </a:solidFill>
                </a:rPr>
                <a:t>任务分配</a:t>
              </a:r>
            </a:p>
          </p:txBody>
        </p: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DBF19F3E-71F7-44CB-9E8C-7E03847C0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1050986"/>
            <a:ext cx="252413" cy="250825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kumimoji="0" lang="zh-CN" altLang="en-US" sz="2400" b="1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文本框 1">
            <a:extLst>
              <a:ext uri="{FF2B5EF4-FFF2-40B4-BE49-F238E27FC236}">
                <a16:creationId xmlns:a16="http://schemas.microsoft.com/office/drawing/2014/main" id="{4F9270C6-12A3-4AA7-B5A5-19E66D2D32E7}"/>
              </a:ext>
            </a:extLst>
          </p:cNvPr>
          <p:cNvSpPr txBox="1"/>
          <p:nvPr/>
        </p:nvSpPr>
        <p:spPr>
          <a:xfrm>
            <a:off x="2043148" y="1050986"/>
            <a:ext cx="7399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开发语言：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HTML5</a:t>
            </a:r>
          </a:p>
          <a:p>
            <a:r>
              <a:rPr lang="zh-CN" altLang="en-US" dirty="0"/>
              <a:t>开发工具：</a:t>
            </a:r>
            <a:r>
              <a:rPr lang="en-US" altLang="zh-CN" dirty="0"/>
              <a:t>Eclipse</a:t>
            </a:r>
          </a:p>
          <a:p>
            <a:r>
              <a:rPr lang="zh-CN" altLang="en-US" dirty="0"/>
              <a:t>所用</a:t>
            </a:r>
            <a:r>
              <a:rPr lang="en-US" altLang="zh-CN" dirty="0"/>
              <a:t>Jar</a:t>
            </a:r>
            <a:r>
              <a:rPr lang="zh-CN" altLang="en-US" dirty="0"/>
              <a:t>包：</a:t>
            </a:r>
            <a:r>
              <a:rPr lang="en-US" altLang="zh-CN" dirty="0"/>
              <a:t>SerialPortIO.jar</a:t>
            </a:r>
          </a:p>
          <a:p>
            <a:r>
              <a:rPr lang="en-US" altLang="zh-CN" dirty="0"/>
              <a:t>	    RXTXcomm.jar</a:t>
            </a:r>
          </a:p>
          <a:p>
            <a:r>
              <a:rPr lang="en-US" altLang="zh-CN" dirty="0"/>
              <a:t>	    gson.jar</a:t>
            </a:r>
          </a:p>
          <a:p>
            <a:r>
              <a:rPr lang="zh-CN" altLang="en-US" dirty="0"/>
              <a:t>相关技术：正则表达式</a:t>
            </a: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374D35EB-4700-41B7-BED4-6D37313FD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018" y="3049523"/>
            <a:ext cx="252413" cy="250825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kumimoji="0" lang="zh-CN" altLang="en-US" sz="2400" b="1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B555A47B-B0D9-49C6-A3DA-ABEBDDB89A7A}"/>
              </a:ext>
            </a:extLst>
          </p:cNvPr>
          <p:cNvSpPr txBox="1"/>
          <p:nvPr/>
        </p:nvSpPr>
        <p:spPr>
          <a:xfrm>
            <a:off x="1991266" y="3049523"/>
            <a:ext cx="76992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COM</a:t>
            </a:r>
            <a:r>
              <a:rPr lang="zh-CN" altLang="en-US" dirty="0"/>
              <a:t>口相关的设置</a:t>
            </a:r>
            <a:r>
              <a:rPr lang="en-US" altLang="zh-CN" dirty="0"/>
              <a:t>----------------------------------</a:t>
            </a:r>
            <a:r>
              <a:rPr lang="zh-CN" altLang="en-US" dirty="0"/>
              <a:t>李林峰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App</a:t>
            </a:r>
            <a:r>
              <a:rPr lang="zh-CN" altLang="en-US" dirty="0"/>
              <a:t>控制</a:t>
            </a:r>
            <a:r>
              <a:rPr lang="en-US" altLang="zh-CN" dirty="0" err="1"/>
              <a:t>CANTool</a:t>
            </a:r>
            <a:r>
              <a:rPr lang="zh-CN" altLang="en-US" dirty="0"/>
              <a:t>装置</a:t>
            </a:r>
            <a:r>
              <a:rPr lang="en-US" altLang="zh-CN" dirty="0"/>
              <a:t>---------------------------</a:t>
            </a:r>
            <a:r>
              <a:rPr lang="zh-CN" altLang="en-US" dirty="0"/>
              <a:t>杨丽芸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用户数据库、接收发送数据的解析及合成</a:t>
            </a:r>
            <a:r>
              <a:rPr lang="en-US" altLang="zh-CN" dirty="0"/>
              <a:t>--------------</a:t>
            </a:r>
            <a:r>
              <a:rPr lang="zh-CN" altLang="en-US" dirty="0"/>
              <a:t>王若琪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前端界面</a:t>
            </a:r>
            <a:r>
              <a:rPr lang="en-US" altLang="zh-CN" dirty="0"/>
              <a:t>-------------------------------------------</a:t>
            </a:r>
            <a:r>
              <a:rPr lang="zh-CN" altLang="en-US" dirty="0"/>
              <a:t>焦年红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程序整合</a:t>
            </a:r>
            <a:r>
              <a:rPr lang="en-US" altLang="zh-CN" dirty="0"/>
              <a:t>-------------------------------------------</a:t>
            </a:r>
            <a:r>
              <a:rPr lang="zh-CN" altLang="en-US" dirty="0"/>
              <a:t>王若琪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测试</a:t>
            </a:r>
            <a:r>
              <a:rPr lang="en-US" altLang="zh-CN" dirty="0"/>
              <a:t>-----------------------------------------------</a:t>
            </a:r>
            <a:r>
              <a:rPr lang="zh-CN" altLang="en-US"/>
              <a:t>焦年红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文档编写</a:t>
            </a:r>
            <a:r>
              <a:rPr lang="en-US" altLang="zh-CN" dirty="0"/>
              <a:t>-------------------------------------------</a:t>
            </a:r>
            <a:r>
              <a:rPr lang="zh-CN" altLang="en-US" dirty="0"/>
              <a:t>杨丽芸、李林峰</a:t>
            </a:r>
          </a:p>
        </p:txBody>
      </p:sp>
    </p:spTree>
    <p:extLst>
      <p:ext uri="{BB962C8B-B14F-4D97-AF65-F5344CB8AC3E}">
        <p14:creationId xmlns:p14="http://schemas.microsoft.com/office/powerpoint/2010/main" val="2649824656"/>
      </p:ext>
    </p:extLst>
  </p:cSld>
  <p:clrMapOvr>
    <a:masterClrMapping/>
  </p:clrMapOvr>
  <p:transition spd="slow" advClick="0"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703</Words>
  <Application>Microsoft Office PowerPoint</Application>
  <PresentationFormat>宽屏</PresentationFormat>
  <Paragraphs>149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 BERKLEY</vt:lpstr>
      <vt:lpstr>等线</vt:lpstr>
      <vt:lpstr>等线 Light</vt:lpstr>
      <vt:lpstr>方正兰亭超细黑简体</vt:lpstr>
      <vt:lpstr>黑体</vt:lpstr>
      <vt:lpstr>宋体</vt:lpstr>
      <vt:lpstr>造字工房悦黑体验版细体</vt:lpstr>
      <vt:lpstr>张海山锐线体简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Nyakuki!</dc:creator>
  <cp:lastModifiedBy>Nyakuki!</cp:lastModifiedBy>
  <cp:revision>92</cp:revision>
  <dcterms:created xsi:type="dcterms:W3CDTF">2017-10-24T15:55:05Z</dcterms:created>
  <dcterms:modified xsi:type="dcterms:W3CDTF">2017-10-30T06:58:33Z</dcterms:modified>
</cp:coreProperties>
</file>